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hape 1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and thank you for deciding to attend our presentation. Over the next 45 minutes we will walk you through porting a module from Magento 1 to Magento 2 while introducing TDD and BDD tools to ensure that the functionality of the modules still remains intact.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Hello, Im James Cowie. I work for Session Digital in the UK where I am a software engineer focused mainly on E-Commerce and Magento. I have been working with Magento for the past 3 - 4 years and I have been a professional software engineer for the past 10 years. I am one of the maintainers of MageSpec and BehatMage and I have a real passion for BDD, And developing software that matters by using tools that can help make our lives easier and better.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before we being porting the module and adding tests lets clear up some of the terms that we will be using. </a:t>
            </a:r>
          </a:p>
          <a:p>
            <a:pPr/>
            <a:r>
              <a:t>How many people know and use TDD ( Test driven development ) in there jobs at the moment ?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Driven Development was first coined by Kent Beck in 2003.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Imagine_breakouts-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>
            <p:ph type="title"/>
          </p:nvPr>
        </p:nvSpPr>
        <p:spPr>
          <a:xfrm>
            <a:off x="345440" y="2378660"/>
            <a:ext cx="4064001" cy="180058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peake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3.png" descr="Imagine_breakouts_speaker_Artboard 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3175">
            <a:solidFill>
              <a:srgbClr val="FFFFFF"/>
            </a:solidFill>
            <a:bevel/>
          </a:ln>
        </p:spPr>
      </p:pic>
      <p:sp>
        <p:nvSpPr>
          <p:cNvPr id="29" name="Shape 29"/>
          <p:cNvSpPr/>
          <p:nvPr>
            <p:ph type="title"/>
          </p:nvPr>
        </p:nvSpPr>
        <p:spPr>
          <a:xfrm>
            <a:off x="2375715" y="2172107"/>
            <a:ext cx="6229535" cy="413599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3666557" y="2585704"/>
            <a:ext cx="2990851" cy="1747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i="1" sz="1600">
                <a:solidFill>
                  <a:srgbClr val="FFFFFF"/>
                </a:solidFill>
              </a:defRPr>
            </a:lvl1pPr>
            <a:lvl2pPr marL="620485" indent="-163285">
              <a:spcBef>
                <a:spcPts val="300"/>
              </a:spcBef>
              <a:buFontTx/>
              <a:defRPr i="1" sz="1600">
                <a:solidFill>
                  <a:srgbClr val="FFFFFF"/>
                </a:solidFill>
              </a:defRPr>
            </a:lvl2pPr>
            <a:lvl3pPr marL="1066800" indent="-152400">
              <a:spcBef>
                <a:spcPts val="300"/>
              </a:spcBef>
              <a:buFontTx/>
              <a:defRPr i="1" sz="1600">
                <a:solidFill>
                  <a:srgbClr val="FFFFFF"/>
                </a:solidFill>
              </a:defRPr>
            </a:lvl3pPr>
            <a:lvl4pPr marL="1554480" indent="-182880">
              <a:spcBef>
                <a:spcPts val="300"/>
              </a:spcBef>
              <a:buFontTx/>
              <a:defRPr i="1" sz="1600">
                <a:solidFill>
                  <a:srgbClr val="FFFFFF"/>
                </a:solidFill>
              </a:defRPr>
            </a:lvl4pPr>
            <a:lvl5pPr marL="2011679" indent="-182879">
              <a:spcBef>
                <a:spcPts val="300"/>
              </a:spcBef>
              <a:buFontTx/>
              <a:defRPr i="1"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1" name="image4.png" descr="Imagine_breakouts_footers-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9522" y="4713330"/>
            <a:ext cx="1346526" cy="37098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5.png" descr="Imagine_breakouts_Artboard 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4002" cy="5155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4.png" descr="Imagine_breakouts_footers-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9522" y="4713330"/>
            <a:ext cx="1346526" cy="37098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>
            <p:ph type="title"/>
          </p:nvPr>
        </p:nvSpPr>
        <p:spPr>
          <a:xfrm>
            <a:off x="2375715" y="2172107"/>
            <a:ext cx="6229535" cy="413599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3666557" y="2585704"/>
            <a:ext cx="2990851" cy="1747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i="1" sz="1600">
                <a:solidFill>
                  <a:srgbClr val="FFFFFF"/>
                </a:solidFill>
              </a:defRPr>
            </a:lvl1pPr>
            <a:lvl2pPr marL="620485" indent="-163285">
              <a:spcBef>
                <a:spcPts val="300"/>
              </a:spcBef>
              <a:buFontTx/>
              <a:defRPr i="1" sz="1600">
                <a:solidFill>
                  <a:srgbClr val="FFFFFF"/>
                </a:solidFill>
              </a:defRPr>
            </a:lvl2pPr>
            <a:lvl3pPr marL="1066800" indent="-152400">
              <a:spcBef>
                <a:spcPts val="300"/>
              </a:spcBef>
              <a:buFontTx/>
              <a:defRPr i="1" sz="1600">
                <a:solidFill>
                  <a:srgbClr val="FFFFFF"/>
                </a:solidFill>
              </a:defRPr>
            </a:lvl3pPr>
            <a:lvl4pPr marL="1554480" indent="-182880">
              <a:spcBef>
                <a:spcPts val="300"/>
              </a:spcBef>
              <a:buFontTx/>
              <a:defRPr i="1" sz="1600">
                <a:solidFill>
                  <a:srgbClr val="FFFFFF"/>
                </a:solidFill>
              </a:defRPr>
            </a:lvl4pPr>
            <a:lvl5pPr marL="2011679" indent="-182879">
              <a:spcBef>
                <a:spcPts val="300"/>
              </a:spcBef>
              <a:buFontTx/>
              <a:defRPr i="1"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6.png" descr="Imagine_breakouts_dark_bg_Artboard 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433"/>
            <a:ext cx="9144000" cy="5170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4.png" descr="Imagine_breakouts_footers-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9522" y="4713330"/>
            <a:ext cx="1346526" cy="370982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>
            <p:ph type="title"/>
          </p:nvPr>
        </p:nvSpPr>
        <p:spPr>
          <a:xfrm>
            <a:off x="457200" y="0"/>
            <a:ext cx="8229600" cy="76120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/>
        </p:nvSpPr>
        <p:spPr>
          <a:xfrm>
            <a:off x="147320" y="579119"/>
            <a:ext cx="8849360" cy="1"/>
          </a:xfrm>
          <a:prstGeom prst="line">
            <a:avLst/>
          </a:prstGeom>
          <a:ln w="6350">
            <a:solidFill>
              <a:srgbClr val="FFFFFF"/>
            </a:solidFill>
            <a:bevel/>
          </a:ln>
        </p:spPr>
        <p:txBody>
          <a:bodyPr lIns="45719" rIns="45719"/>
          <a:lstStyle/>
          <a:p>
            <a:pPr>
              <a:defRPr sz="1400">
                <a:solidFill>
                  <a:srgbClr val="9EBEDC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" name="Shape 54"/>
          <p:cNvSpPr/>
          <p:nvPr>
            <p:ph type="body" sz="half" idx="1"/>
          </p:nvPr>
        </p:nvSpPr>
        <p:spPr>
          <a:xfrm>
            <a:off x="457200" y="787872"/>
            <a:ext cx="4045957" cy="4355628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FFFFFF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FFFFFF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FFFFFF"/>
                </a:solidFill>
              </a:defRPr>
            </a:lvl3pPr>
            <a:lvl4pPr marL="1698171" indent="-326571">
              <a:spcBef>
                <a:spcPts val="400"/>
              </a:spcBef>
              <a:defRPr sz="2000">
                <a:solidFill>
                  <a:srgbClr val="FFFFFF"/>
                </a:solidFill>
              </a:defRPr>
            </a:lvl4pPr>
            <a:lvl5pPr marL="2155371" indent="-326571">
              <a:spcBef>
                <a:spcPts val="40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ight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7.png" descr="Imagine_breakouts_lt_bg_Artboard 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9523" y="4713330"/>
            <a:ext cx="1346524" cy="370982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>
            <p:ph type="title"/>
          </p:nvPr>
        </p:nvSpPr>
        <p:spPr>
          <a:xfrm>
            <a:off x="457200" y="0"/>
            <a:ext cx="8229600" cy="76120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Shape 65"/>
          <p:cNvSpPr/>
          <p:nvPr/>
        </p:nvSpPr>
        <p:spPr>
          <a:xfrm>
            <a:off x="147320" y="579119"/>
            <a:ext cx="8849360" cy="1"/>
          </a:xfrm>
          <a:prstGeom prst="line">
            <a:avLst/>
          </a:prstGeom>
          <a:ln w="6350">
            <a:solidFill>
              <a:srgbClr val="404040"/>
            </a:solidFill>
            <a:bevel/>
          </a:ln>
        </p:spPr>
        <p:txBody>
          <a:bodyPr lIns="45719" rIns="45719"/>
          <a:lstStyle/>
          <a:p>
            <a:pPr>
              <a:defRPr sz="1400">
                <a:solidFill>
                  <a:srgbClr val="9EBEDC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xfrm>
            <a:off x="457200" y="787872"/>
            <a:ext cx="8229600" cy="4355628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04040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04040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04040"/>
                </a:solidFill>
              </a:defRPr>
            </a:lvl3pPr>
            <a:lvl4pPr marL="1698171" indent="-326571">
              <a:spcBef>
                <a:spcPts val="400"/>
              </a:spcBef>
              <a:defRPr sz="2000">
                <a:solidFill>
                  <a:srgbClr val="404040"/>
                </a:solidFill>
              </a:defRPr>
            </a:lvl4pPr>
            <a:lvl5pPr marL="2155371" indent="-326571">
              <a:spcBef>
                <a:spcPts val="400"/>
              </a:spcBef>
              <a:defRPr sz="2000"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ight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9.png" descr="Imagine_breakouts_light_Artboard 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0" y="-3"/>
            <a:ext cx="9144000" cy="5143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9523" y="4713330"/>
            <a:ext cx="1346524" cy="370982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title"/>
          </p:nvPr>
        </p:nvSpPr>
        <p:spPr>
          <a:xfrm>
            <a:off x="457200" y="0"/>
            <a:ext cx="8229600" cy="76120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/>
        </p:nvSpPr>
        <p:spPr>
          <a:xfrm>
            <a:off x="147320" y="579119"/>
            <a:ext cx="8849360" cy="1"/>
          </a:xfrm>
          <a:prstGeom prst="line">
            <a:avLst/>
          </a:prstGeom>
          <a:ln w="6350">
            <a:solidFill>
              <a:srgbClr val="404040"/>
            </a:solidFill>
            <a:bevel/>
          </a:ln>
        </p:spPr>
        <p:txBody>
          <a:bodyPr lIns="45719" rIns="45719"/>
          <a:lstStyle/>
          <a:p>
            <a:pPr>
              <a:defRPr sz="1400">
                <a:solidFill>
                  <a:srgbClr val="9EBEDC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xfrm>
            <a:off x="457200" y="787872"/>
            <a:ext cx="8229600" cy="4355628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04040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04040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04040"/>
                </a:solidFill>
              </a:defRPr>
            </a:lvl3pPr>
            <a:lvl4pPr marL="1698171" indent="-326571">
              <a:spcBef>
                <a:spcPts val="400"/>
              </a:spcBef>
              <a:defRPr sz="2000">
                <a:solidFill>
                  <a:srgbClr val="404040"/>
                </a:solidFill>
              </a:defRPr>
            </a:lvl4pPr>
            <a:lvl5pPr marL="2155371" indent="-326571">
              <a:spcBef>
                <a:spcPts val="400"/>
              </a:spcBef>
              <a:defRPr sz="2000"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457200" y="579119"/>
            <a:ext cx="8229600" cy="41342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8" name="image4.png" descr="Imagine_breakouts_footers-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9522" y="4713330"/>
            <a:ext cx="1346526" cy="370982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>
            <p:ph type="title"/>
          </p:nvPr>
        </p:nvSpPr>
        <p:spPr>
          <a:xfrm>
            <a:off x="457200" y="0"/>
            <a:ext cx="8229600" cy="76120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xfrm>
            <a:off x="457200" y="787872"/>
            <a:ext cx="8229600" cy="4355628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04040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04040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04040"/>
                </a:solidFill>
              </a:defRPr>
            </a:lvl3pPr>
            <a:lvl4pPr marL="1698171" indent="-326571">
              <a:spcBef>
                <a:spcPts val="400"/>
              </a:spcBef>
              <a:defRPr sz="2000">
                <a:solidFill>
                  <a:srgbClr val="404040"/>
                </a:solidFill>
              </a:defRPr>
            </a:lvl4pPr>
            <a:lvl5pPr marL="2155371" indent="-326571">
              <a:spcBef>
                <a:spcPts val="400"/>
              </a:spcBef>
              <a:defRPr sz="2000"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sldNum" sz="quarter" idx="2"/>
          </p:nvPr>
        </p:nvSpPr>
        <p:spPr>
          <a:xfrm>
            <a:off x="6553200" y="4769564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" name="image1.png" descr="Imagine_breakouts_cover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magento-hackathon/Hackathon_PromoCodeMessages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What is Behaviour Driven Development ( BDD )</a:t>
            </a:r>
          </a:p>
        </p:txBody>
      </p:sp>
      <p:sp>
        <p:nvSpPr>
          <p:cNvPr id="146" name="Shape 146"/>
          <p:cNvSpPr/>
          <p:nvPr/>
        </p:nvSpPr>
        <p:spPr>
          <a:xfrm>
            <a:off x="5080867" y="1190423"/>
            <a:ext cx="1716376" cy="1666956"/>
          </a:xfrm>
          <a:prstGeom prst="ellipse">
            <a:avLst/>
          </a:prstGeom>
          <a:gradFill>
            <a:gsLst>
              <a:gs pos="0">
                <a:srgbClr val="EDAC0F"/>
              </a:gs>
              <a:gs pos="100000">
                <a:srgbClr val="CE712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2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Implement</a:t>
            </a:r>
          </a:p>
        </p:txBody>
      </p:sp>
      <p:sp>
        <p:nvSpPr>
          <p:cNvPr id="147" name="Shape 147"/>
          <p:cNvSpPr/>
          <p:nvPr/>
        </p:nvSpPr>
        <p:spPr>
          <a:xfrm>
            <a:off x="3683851" y="2949182"/>
            <a:ext cx="1716376" cy="1666957"/>
          </a:xfrm>
          <a:prstGeom prst="ellipse">
            <a:avLst/>
          </a:prstGeom>
          <a:gradFill>
            <a:gsLst>
              <a:gs pos="0">
                <a:srgbClr val="EDAC0F"/>
              </a:gs>
              <a:gs pos="100000">
                <a:srgbClr val="CE712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2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Refactor</a:t>
            </a:r>
          </a:p>
        </p:txBody>
      </p:sp>
      <p:sp>
        <p:nvSpPr>
          <p:cNvPr id="148" name="Shape 148"/>
          <p:cNvSpPr/>
          <p:nvPr/>
        </p:nvSpPr>
        <p:spPr>
          <a:xfrm>
            <a:off x="2346757" y="1035361"/>
            <a:ext cx="1716377" cy="1666956"/>
          </a:xfrm>
          <a:prstGeom prst="ellipse">
            <a:avLst/>
          </a:prstGeom>
          <a:gradFill>
            <a:gsLst>
              <a:gs pos="0">
                <a:srgbClr val="EDAC0F"/>
              </a:gs>
              <a:gs pos="100000">
                <a:srgbClr val="CE712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2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Describe</a:t>
            </a:r>
          </a:p>
        </p:txBody>
      </p:sp>
      <p:sp>
        <p:nvSpPr>
          <p:cNvPr id="149" name="Shape 149"/>
          <p:cNvSpPr/>
          <p:nvPr/>
        </p:nvSpPr>
        <p:spPr>
          <a:xfrm rot="8630">
            <a:off x="4225494" y="1446060"/>
            <a:ext cx="770928" cy="770929"/>
          </a:xfrm>
          <a:prstGeom prst="rightArrow">
            <a:avLst>
              <a:gd name="adj1" fmla="val 24445"/>
              <a:gd name="adj2" fmla="val 51621"/>
            </a:avLst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Shape 150"/>
          <p:cNvSpPr/>
          <p:nvPr/>
        </p:nvSpPr>
        <p:spPr>
          <a:xfrm rot="7621467">
            <a:off x="5346178" y="2960323"/>
            <a:ext cx="770928" cy="770928"/>
          </a:xfrm>
          <a:prstGeom prst="rightArrow">
            <a:avLst>
              <a:gd name="adj1" fmla="val 24445"/>
              <a:gd name="adj2" fmla="val 51621"/>
            </a:avLst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Shape 151"/>
          <p:cNvSpPr/>
          <p:nvPr/>
        </p:nvSpPr>
        <p:spPr>
          <a:xfrm rot="14009997">
            <a:off x="3031409" y="2721742"/>
            <a:ext cx="770928" cy="770928"/>
          </a:xfrm>
          <a:prstGeom prst="rightArrow">
            <a:avLst>
              <a:gd name="adj1" fmla="val 24445"/>
              <a:gd name="adj2" fmla="val 51621"/>
            </a:avLst>
          </a:prstGeom>
          <a:gradFill>
            <a:gsLst>
              <a:gs pos="0">
                <a:srgbClr val="FF953E"/>
              </a:gs>
              <a:gs pos="100000">
                <a:schemeClr val="accent6">
                  <a:hueOff val="-456778"/>
                  <a:satOff val="8290"/>
                  <a:lumOff val="24503"/>
                </a:schemeClr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3835708" y="2252940"/>
            <a:ext cx="1532270" cy="761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How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Any Questions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BDD Important ?</a:t>
            </a:r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xfrm>
            <a:off x="457200" y="787872"/>
            <a:ext cx="5901234" cy="1524001"/>
          </a:xfrm>
          <a:prstGeom prst="rect">
            <a:avLst/>
          </a:prstGeom>
        </p:spPr>
        <p:txBody>
          <a:bodyPr/>
          <a:lstStyle/>
          <a:p>
            <a:pPr/>
            <a:r>
              <a:t>Focus on business value</a:t>
            </a:r>
          </a:p>
          <a:p>
            <a:pPr/>
            <a:r>
              <a:t>Ubiquitous Language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2375715" y="1944485"/>
            <a:ext cx="6229535" cy="802564"/>
          </a:xfrm>
          <a:prstGeom prst="rect">
            <a:avLst/>
          </a:prstGeom>
        </p:spPr>
        <p:txBody>
          <a:bodyPr/>
          <a:lstStyle>
            <a:lvl1pPr defTabSz="370331">
              <a:defRPr sz="4860"/>
            </a:lvl1pPr>
          </a:lstStyle>
          <a:p>
            <a:pPr/>
            <a:r>
              <a:t>Introducing the tools</a:t>
            </a:r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3666557" y="2585704"/>
            <a:ext cx="5187406" cy="461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70331">
              <a:defRPr sz="2592"/>
            </a:lvl1pPr>
          </a:lstStyle>
          <a:p>
            <a:pPr/>
            <a:r>
              <a:t>Overview of the tools we will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2375715" y="1944485"/>
            <a:ext cx="6229535" cy="802564"/>
          </a:xfrm>
          <a:prstGeom prst="rect">
            <a:avLst/>
          </a:prstGeom>
        </p:spPr>
        <p:txBody>
          <a:bodyPr/>
          <a:lstStyle>
            <a:lvl1pPr defTabSz="379475">
              <a:defRPr sz="4980"/>
            </a:lvl1pPr>
          </a:lstStyle>
          <a:p>
            <a:pPr/>
            <a:r>
              <a:t>Behat</a:t>
            </a:r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xfrm>
            <a:off x="3666557" y="2585704"/>
            <a:ext cx="5187406" cy="461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269747">
              <a:spcBef>
                <a:spcPts val="200"/>
              </a:spcBef>
              <a:defRPr sz="1887"/>
            </a:lvl1pPr>
          </a:lstStyle>
          <a:p>
            <a:pPr/>
            <a:r>
              <a:t>Layer 1 testing that the functionality is the same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Behat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the UI</a:t>
            </a:r>
          </a:p>
          <a:p>
            <a:pPr/>
            <a:r>
              <a:t>Selenium powered</a:t>
            </a:r>
          </a:p>
          <a:p>
            <a:pPr/>
            <a:r>
              <a:t>Real in browser testing</a:t>
            </a:r>
          </a:p>
          <a:p>
            <a:pPr/>
            <a:r>
              <a:t>Uses ubiquitous language</a:t>
            </a:r>
          </a:p>
          <a:p>
            <a:pPr/>
            <a:r>
              <a:t>Test behaviour is the same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2375715" y="1944485"/>
            <a:ext cx="6229535" cy="802564"/>
          </a:xfrm>
          <a:prstGeom prst="rect">
            <a:avLst/>
          </a:prstGeom>
        </p:spPr>
        <p:txBody>
          <a:bodyPr/>
          <a:lstStyle>
            <a:lvl1pPr defTabSz="379475">
              <a:defRPr sz="4980"/>
            </a:lvl1pPr>
          </a:lstStyle>
          <a:p>
            <a:pPr/>
            <a:r>
              <a:t>PHPUnit</a:t>
            </a:r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3666557" y="2585704"/>
            <a:ext cx="5187406" cy="461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65760">
              <a:defRPr sz="2560"/>
            </a:lvl1pPr>
          </a:lstStyle>
          <a:p>
            <a:pPr/>
            <a:r>
              <a:t>Layer 2 testing the application level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PHPUnit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 tests for low level implementation</a:t>
            </a:r>
          </a:p>
          <a:p>
            <a:pPr/>
            <a:r>
              <a:t>Integration tests between boundaries </a:t>
            </a:r>
          </a:p>
          <a:p>
            <a:pPr/>
            <a:r>
              <a:t>Easier to apply to existing code than PHPSpec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2375715" y="1944485"/>
            <a:ext cx="6229535" cy="802564"/>
          </a:xfrm>
          <a:prstGeom prst="rect">
            <a:avLst/>
          </a:prstGeom>
        </p:spPr>
        <p:txBody>
          <a:bodyPr/>
          <a:lstStyle>
            <a:lvl1pPr defTabSz="379475">
              <a:defRPr sz="4980"/>
            </a:lvl1pPr>
          </a:lstStyle>
          <a:p>
            <a:pPr/>
            <a:r>
              <a:t>PHPSpec</a:t>
            </a:r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3666557" y="2585704"/>
            <a:ext cx="5187406" cy="461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70331">
              <a:defRPr sz="2592"/>
            </a:lvl1pPr>
          </a:lstStyle>
          <a:p>
            <a:pPr/>
            <a:r>
              <a:t>Layer 3 designing new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PHPSpec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tool for new code</a:t>
            </a:r>
          </a:p>
          <a:p>
            <a:pPr/>
            <a:r>
              <a:t>Suited for a test first approach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2375715" y="1944485"/>
            <a:ext cx="6229535" cy="802564"/>
          </a:xfrm>
          <a:prstGeom prst="rect">
            <a:avLst/>
          </a:prstGeom>
        </p:spPr>
        <p:txBody>
          <a:bodyPr/>
          <a:lstStyle>
            <a:lvl1pPr defTabSz="333756">
              <a:defRPr sz="4380"/>
            </a:lvl1pPr>
          </a:lstStyle>
          <a:p>
            <a:pPr/>
            <a:r>
              <a:t>Migrating an Extension</a:t>
            </a:r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3666557" y="2585704"/>
            <a:ext cx="5187406" cy="461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246888">
              <a:spcBef>
                <a:spcPts val="200"/>
              </a:spcBef>
              <a:defRPr sz="1728"/>
            </a:lvl1pPr>
          </a:lstStyle>
          <a:p>
            <a:pPr/>
            <a:r>
              <a:t>How to introduce tests when migrating an extension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2375715" y="2211185"/>
            <a:ext cx="6229535" cy="335442"/>
          </a:xfrm>
          <a:prstGeom prst="rect">
            <a:avLst/>
          </a:prstGeom>
        </p:spPr>
        <p:txBody>
          <a:bodyPr/>
          <a:lstStyle>
            <a:lvl1pPr defTabSz="233172">
              <a:defRPr sz="1632"/>
            </a:lvl1pPr>
          </a:lstStyle>
          <a:p>
            <a:pPr/>
            <a:r>
              <a:t>Refactoring into BDD / TDD for the future </a:t>
            </a:r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3666557" y="2585704"/>
            <a:ext cx="4317208" cy="123790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Migrating a Magento 1 extension to Magento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z="2548"/>
            </a:lvl1pPr>
          </a:lstStyle>
          <a:p>
            <a:pPr/>
            <a:r>
              <a:t>Migrating an extension from Magento 1 to Magento 2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xfrm>
            <a:off x="406400" y="775172"/>
            <a:ext cx="8599480" cy="435562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0404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https://github.com/magento-hackathon/Hackathon_PromoCodeMessages</a:t>
            </a:r>
          </a:p>
        </p:txBody>
      </p:sp>
      <p:pic>
        <p:nvPicPr>
          <p:cNvPr id="183" name="Screen Shot 2015-04-11 at 08.47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" y="1940083"/>
            <a:ext cx="4909027" cy="100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5-04-11 at 08.48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3" y="3485227"/>
            <a:ext cx="7309254" cy="970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5156200" y="1644650"/>
            <a:ext cx="3679723" cy="16627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87" name="Shape 187"/>
          <p:cNvSpPr/>
          <p:nvPr>
            <p:ph type="title"/>
          </p:nvPr>
        </p:nvSpPr>
        <p:spPr>
          <a:xfrm>
            <a:off x="-454660" y="1671459"/>
            <a:ext cx="4064001" cy="180058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Introducing Behat</a:t>
            </a:r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1022" y="1681815"/>
            <a:ext cx="3610078" cy="1588435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191" name="Shape 191"/>
          <p:cNvSpPr/>
          <p:nvPr/>
        </p:nvSpPr>
        <p:spPr>
          <a:xfrm>
            <a:off x="5064882" y="-274321"/>
            <a:ext cx="1036797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0">
                <a:solidFill>
                  <a:srgbClr val="FFFFFF"/>
                </a:solidFill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92" name="Shape 192"/>
          <p:cNvSpPr/>
          <p:nvPr/>
        </p:nvSpPr>
        <p:spPr>
          <a:xfrm>
            <a:off x="6055482" y="1033780"/>
            <a:ext cx="2396962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Development </a:t>
            </a:r>
          </a:p>
          <a:p>
            <a: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Testing</a:t>
            </a:r>
          </a:p>
        </p:txBody>
      </p:sp>
      <p:sp>
        <p:nvSpPr>
          <p:cNvPr id="193" name="Shape 193"/>
          <p:cNvSpPr/>
          <p:nvPr/>
        </p:nvSpPr>
        <p:spPr>
          <a:xfrm>
            <a:off x="287248" y="194310"/>
            <a:ext cx="7010516" cy="517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"require-dev": {</a:t>
            </a:r>
            <a:br/>
            <a:r>
              <a:t>  "behat/behat": </a:t>
            </a:r>
            <a:r>
              <a:rPr>
                <a:solidFill>
                  <a:srgbClr val="FFFC92"/>
                </a:solidFill>
              </a:rPr>
              <a:t>"~3.0.13"</a:t>
            </a:r>
            <a:r>
              <a:t>,</a:t>
            </a:r>
            <a:br/>
            <a:r>
              <a:t>  "phpspec/phpspec": </a:t>
            </a:r>
            <a:r>
              <a:rPr>
                <a:solidFill>
                  <a:srgbClr val="FFFC92"/>
                </a:solidFill>
              </a:rPr>
              <a:t>"~2.1.0-RC2"</a:t>
            </a:r>
            <a:r>
              <a:t>,</a:t>
            </a:r>
            <a:br/>
            <a:r>
              <a:t>  "phpunit/phpunit": </a:t>
            </a:r>
            <a:r>
              <a:rPr>
                <a:solidFill>
                  <a:srgbClr val="FFFC92"/>
                </a:solidFill>
              </a:rPr>
              <a:t>"~4.5"</a:t>
            </a:r>
            <a:r>
              <a:t>,</a:t>
            </a:r>
            <a:br/>
            <a:r>
              <a:t>  "behat/mink": </a:t>
            </a:r>
            <a:r>
              <a:rPr>
                <a:solidFill>
                  <a:srgbClr val="FFFC92"/>
                </a:solidFill>
              </a:rPr>
              <a:t>"~1.6.0"</a:t>
            </a:r>
            <a:r>
              <a:t>,</a:t>
            </a:r>
            <a:br/>
            <a:r>
              <a:t>  "behat/mink-extension": </a:t>
            </a:r>
            <a:r>
              <a:rPr>
                <a:solidFill>
                  <a:srgbClr val="FFFC92"/>
                </a:solidFill>
              </a:rPr>
              <a:t>"~2.0.0"</a:t>
            </a:r>
            <a:r>
              <a:t>,</a:t>
            </a:r>
            <a:br/>
            <a:r>
              <a:t>  "behat/mink-selenium2-driver": </a:t>
            </a:r>
            <a:r>
              <a:rPr>
                <a:solidFill>
                  <a:srgbClr val="FFFC92"/>
                </a:solidFill>
              </a:rPr>
              <a:t>"*"</a:t>
            </a:r>
            <a:r>
              <a:t>,</a:t>
            </a:r>
            <a:br/>
            <a:r>
              <a:t>  "peridot-php/webdriver-manager": </a:t>
            </a:r>
            <a:r>
              <a:rPr>
                <a:solidFill>
                  <a:srgbClr val="FFFC92"/>
                </a:solidFill>
              </a:rPr>
              <a:t>"dev-master"</a:t>
            </a:r>
            <a:r>
              <a:t>,</a:t>
            </a:r>
            <a:br/>
            <a:r>
              <a:t>  "bossa/phpspec2-expect": </a:t>
            </a:r>
            <a:r>
              <a:rPr>
                <a:solidFill>
                  <a:srgbClr val="FFFC92"/>
                </a:solidFill>
              </a:rPr>
              <a:t>"1.*"</a:t>
            </a:r>
            <a:r>
              <a:t>,</a:t>
            </a:r>
            <a:br/>
            <a:r>
              <a:t>  "magetest/magento": </a:t>
            </a:r>
            <a:r>
              <a:rPr>
                <a:solidFill>
                  <a:srgbClr val="FFFC92"/>
                </a:solidFill>
              </a:rPr>
              <a:t>"2.0.1.*"</a:t>
            </a:r>
            <a:br>
              <a:rPr>
                <a:solidFill>
                  <a:srgbClr val="FFFC92"/>
                </a:solidFill>
              </a:rPr>
            </a:br>
            <a:r>
              <a:t>},"require": {},</a:t>
            </a:r>
            <a:br/>
            <a:r>
              <a:t>"extra": {},</a:t>
            </a:r>
            <a:br/>
            <a:r>
              <a:t>"autoload": {</a:t>
            </a:r>
            <a:br/>
            <a:r>
              <a:t>  "psr-0": {</a:t>
            </a:r>
            <a:br/>
            <a:r>
              <a:t>      "Imagine\\Promocode": </a:t>
            </a:r>
            <a:r>
              <a:rPr>
                <a:solidFill>
                  <a:srgbClr val="FFFC92"/>
                </a:solidFill>
              </a:rPr>
              <a:t>"src/"</a:t>
            </a:r>
            <a:r>
              <a:t>,</a:t>
            </a:r>
            <a:br/>
            <a:r>
              <a:t>      "Magento\\" : </a:t>
            </a:r>
            <a:r>
              <a:rPr>
                <a:solidFill>
                  <a:srgbClr val="FFFC92"/>
                </a:solidFill>
              </a:rPr>
              <a:t>"vendor/magetest/magento/src/app/code/"</a:t>
            </a:r>
            <a:r>
              <a:t>,</a:t>
            </a:r>
            <a:br/>
            <a:r>
              <a:t>      "Magento\\Framework\\": </a:t>
            </a:r>
            <a:r>
              <a:rPr>
                <a:solidFill>
                  <a:srgbClr val="FFFC92"/>
                </a:solidFill>
              </a:rPr>
              <a:t>"vendor/magetest/magento/src/lib/internal/"</a:t>
            </a:r>
            <a:br>
              <a:rPr>
                <a:solidFill>
                  <a:srgbClr val="FFFC92"/>
                </a:solidFill>
              </a:rPr>
            </a:br>
            <a:r>
              <a:rPr>
                <a:solidFill>
                  <a:srgbClr val="FFFC92"/>
                </a:solidFill>
              </a:rPr>
              <a:t>  </a:t>
            </a:r>
            <a:r>
              <a:t>}</a:t>
            </a:r>
            <a:br/>
            <a:r>
              <a:t>}</a:t>
            </a:r>
          </a:p>
        </p:txBody>
      </p:sp>
      <p:sp>
        <p:nvSpPr>
          <p:cNvPr id="194" name="Shape 194"/>
          <p:cNvSpPr/>
          <p:nvPr/>
        </p:nvSpPr>
        <p:spPr>
          <a:xfrm>
            <a:off x="-14626" y="3044547"/>
            <a:ext cx="9198651" cy="4152711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197" name="Shape 197"/>
          <p:cNvSpPr/>
          <p:nvPr/>
        </p:nvSpPr>
        <p:spPr>
          <a:xfrm>
            <a:off x="5064882" y="-274321"/>
            <a:ext cx="1036797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0">
                <a:solidFill>
                  <a:srgbClr val="FFFFFF"/>
                </a:solidFill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98" name="Shape 198"/>
          <p:cNvSpPr/>
          <p:nvPr/>
        </p:nvSpPr>
        <p:spPr>
          <a:xfrm>
            <a:off x="6055482" y="1160780"/>
            <a:ext cx="2396962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Development </a:t>
            </a:r>
          </a:p>
          <a:p>
            <a: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Testing</a:t>
            </a:r>
          </a:p>
        </p:txBody>
      </p:sp>
      <p:sp>
        <p:nvSpPr>
          <p:cNvPr id="199" name="Shape 199"/>
          <p:cNvSpPr/>
          <p:nvPr/>
        </p:nvSpPr>
        <p:spPr>
          <a:xfrm>
            <a:off x="287248" y="194310"/>
            <a:ext cx="7010516" cy="517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"require-dev": {</a:t>
            </a:r>
            <a:br/>
            <a:r>
              <a:t>  "behat/behat": </a:t>
            </a:r>
            <a:r>
              <a:rPr>
                <a:solidFill>
                  <a:srgbClr val="FFFC92"/>
                </a:solidFill>
              </a:rPr>
              <a:t>"~3.0.13"</a:t>
            </a:r>
            <a:r>
              <a:t>,</a:t>
            </a:r>
            <a:br/>
            <a:r>
              <a:t>  "phpspec/phpspec": </a:t>
            </a:r>
            <a:r>
              <a:rPr>
                <a:solidFill>
                  <a:srgbClr val="FFFC92"/>
                </a:solidFill>
              </a:rPr>
              <a:t>"~2.1.0-RC2"</a:t>
            </a:r>
            <a:r>
              <a:t>,</a:t>
            </a:r>
            <a:br/>
            <a:r>
              <a:t>  "phpunit/phpunit": </a:t>
            </a:r>
            <a:r>
              <a:rPr>
                <a:solidFill>
                  <a:srgbClr val="FFFC92"/>
                </a:solidFill>
              </a:rPr>
              <a:t>"~4.5"</a:t>
            </a:r>
            <a:r>
              <a:t>,</a:t>
            </a:r>
            <a:br/>
            <a:r>
              <a:t>  "behat/mink": </a:t>
            </a:r>
            <a:r>
              <a:rPr>
                <a:solidFill>
                  <a:srgbClr val="FFFC92"/>
                </a:solidFill>
              </a:rPr>
              <a:t>"~1.6.0"</a:t>
            </a:r>
            <a:r>
              <a:t>,</a:t>
            </a:r>
            <a:br/>
            <a:r>
              <a:t>  "behat/mink-extension": </a:t>
            </a:r>
            <a:r>
              <a:rPr>
                <a:solidFill>
                  <a:srgbClr val="FFFC92"/>
                </a:solidFill>
              </a:rPr>
              <a:t>"~2.0.0"</a:t>
            </a:r>
            <a:r>
              <a:t>,</a:t>
            </a:r>
            <a:br/>
            <a:r>
              <a:t>  "behat/mink-selenium2-driver": </a:t>
            </a:r>
            <a:r>
              <a:rPr>
                <a:solidFill>
                  <a:srgbClr val="FFFC92"/>
                </a:solidFill>
              </a:rPr>
              <a:t>"*"</a:t>
            </a:r>
            <a:r>
              <a:t>,</a:t>
            </a:r>
            <a:br/>
            <a:r>
              <a:t>  "peridot-php/webdriver-manager": </a:t>
            </a:r>
            <a:r>
              <a:rPr>
                <a:solidFill>
                  <a:srgbClr val="FFFC92"/>
                </a:solidFill>
              </a:rPr>
              <a:t>"dev-master"</a:t>
            </a:r>
            <a:r>
              <a:t>,</a:t>
            </a:r>
            <a:br/>
            <a:r>
              <a:t>  "bossa/phpspec2-expect": </a:t>
            </a:r>
            <a:r>
              <a:rPr>
                <a:solidFill>
                  <a:srgbClr val="FFFC92"/>
                </a:solidFill>
              </a:rPr>
              <a:t>"1.*"</a:t>
            </a:r>
            <a:r>
              <a:t>,</a:t>
            </a:r>
            <a:br/>
            <a:r>
              <a:t>  "magetest/magento": </a:t>
            </a:r>
            <a:r>
              <a:rPr>
                <a:solidFill>
                  <a:srgbClr val="FFFC92"/>
                </a:solidFill>
              </a:rPr>
              <a:t>"2.0.1.*"</a:t>
            </a:r>
            <a:br>
              <a:rPr>
                <a:solidFill>
                  <a:srgbClr val="FFFC92"/>
                </a:solidFill>
              </a:rPr>
            </a:br>
            <a:r>
              <a:t>},"require": {},</a:t>
            </a:r>
            <a:br/>
            <a:r>
              <a:t>"extra": {},</a:t>
            </a:r>
            <a:br/>
            <a:r>
              <a:t>"autoload": {</a:t>
            </a:r>
            <a:br/>
            <a:r>
              <a:t>  "psr-0": {</a:t>
            </a:r>
            <a:br/>
            <a:r>
              <a:t>      "Imagine\\Promocode": </a:t>
            </a:r>
            <a:r>
              <a:rPr>
                <a:solidFill>
                  <a:srgbClr val="FFFC92"/>
                </a:solidFill>
              </a:rPr>
              <a:t>"src/"</a:t>
            </a:r>
            <a:r>
              <a:t>,</a:t>
            </a:r>
            <a:br/>
            <a:r>
              <a:t>      "Magento\\" : </a:t>
            </a:r>
            <a:r>
              <a:rPr>
                <a:solidFill>
                  <a:srgbClr val="FFFC92"/>
                </a:solidFill>
              </a:rPr>
              <a:t>"vendor/magetest/magento/src/app/code/"</a:t>
            </a:r>
            <a:r>
              <a:t>,</a:t>
            </a:r>
            <a:br/>
            <a:r>
              <a:t>      "Magento\\Framework\\": </a:t>
            </a:r>
            <a:r>
              <a:rPr>
                <a:solidFill>
                  <a:srgbClr val="FFFC92"/>
                </a:solidFill>
              </a:rPr>
              <a:t>"vendor/magetest/magento/src/lib/internal/"</a:t>
            </a:r>
            <a:br>
              <a:rPr>
                <a:solidFill>
                  <a:srgbClr val="FFFC92"/>
                </a:solidFill>
              </a:rPr>
            </a:br>
            <a:r>
              <a:rPr>
                <a:solidFill>
                  <a:srgbClr val="FFFC92"/>
                </a:solidFill>
              </a:rPr>
              <a:t>  </a:t>
            </a:r>
            <a:r>
              <a:t>}</a:t>
            </a:r>
            <a:br/>
            <a:r>
              <a:t>}</a:t>
            </a:r>
          </a:p>
        </p:txBody>
      </p:sp>
      <p:sp>
        <p:nvSpPr>
          <p:cNvPr id="200" name="Shape 200"/>
          <p:cNvSpPr/>
          <p:nvPr/>
        </p:nvSpPr>
        <p:spPr>
          <a:xfrm>
            <a:off x="-776229" y="-867053"/>
            <a:ext cx="10696458" cy="4152711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03" name="Shape 203"/>
          <p:cNvSpPr/>
          <p:nvPr/>
        </p:nvSpPr>
        <p:spPr>
          <a:xfrm rot="20938986">
            <a:off x="282340" y="-14130"/>
            <a:ext cx="3009901" cy="7502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4" name="Shape 204"/>
          <p:cNvSpPr/>
          <p:nvPr/>
        </p:nvSpPr>
        <p:spPr>
          <a:xfrm rot="20965970">
            <a:off x="321983" y="-57666"/>
            <a:ext cx="281459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Behat.yml</a:t>
            </a:r>
          </a:p>
        </p:txBody>
      </p:sp>
      <p:sp>
        <p:nvSpPr>
          <p:cNvPr id="205" name="Shape 205"/>
          <p:cNvSpPr/>
          <p:nvPr/>
        </p:nvSpPr>
        <p:spPr>
          <a:xfrm>
            <a:off x="1370317" y="1438910"/>
            <a:ext cx="81235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E7B23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default: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08" name="Shape 208"/>
          <p:cNvSpPr/>
          <p:nvPr/>
        </p:nvSpPr>
        <p:spPr>
          <a:xfrm rot="20938986">
            <a:off x="282340" y="-14130"/>
            <a:ext cx="3009901" cy="7502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09" name="Shape 209"/>
          <p:cNvSpPr/>
          <p:nvPr/>
        </p:nvSpPr>
        <p:spPr>
          <a:xfrm rot="20965970">
            <a:off x="321983" y="-57666"/>
            <a:ext cx="281459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Behat.yml</a:t>
            </a:r>
          </a:p>
        </p:txBody>
      </p:sp>
      <p:sp>
        <p:nvSpPr>
          <p:cNvPr id="210" name="Shape 210"/>
          <p:cNvSpPr/>
          <p:nvPr/>
        </p:nvSpPr>
        <p:spPr>
          <a:xfrm>
            <a:off x="1370317" y="1438910"/>
            <a:ext cx="3331993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E7B23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default:</a:t>
            </a:r>
            <a:br/>
            <a:r>
              <a:t>    extensions:</a:t>
            </a:r>
            <a:br/>
            <a:r>
              <a:t>        Behat\MinkExtension: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13" name="Shape 213"/>
          <p:cNvSpPr/>
          <p:nvPr/>
        </p:nvSpPr>
        <p:spPr>
          <a:xfrm rot="20938986">
            <a:off x="282340" y="-14130"/>
            <a:ext cx="3009901" cy="7502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14" name="Shape 214"/>
          <p:cNvSpPr/>
          <p:nvPr/>
        </p:nvSpPr>
        <p:spPr>
          <a:xfrm rot="20965970">
            <a:off x="321983" y="-57666"/>
            <a:ext cx="281459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Behat.yml</a:t>
            </a:r>
          </a:p>
        </p:txBody>
      </p:sp>
      <p:sp>
        <p:nvSpPr>
          <p:cNvPr id="215" name="Shape 215"/>
          <p:cNvSpPr/>
          <p:nvPr/>
        </p:nvSpPr>
        <p:spPr>
          <a:xfrm>
            <a:off x="1370317" y="1438910"/>
            <a:ext cx="4916560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E7B23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default:</a:t>
            </a:r>
            <a:br/>
            <a:r>
              <a:t>    extensions:</a:t>
            </a:r>
            <a:br/>
            <a:r>
              <a:t>        Behat\MinkExtension:</a:t>
            </a:r>
            <a:br/>
            <a:r>
              <a:t>            base_url: </a:t>
            </a:r>
            <a:r>
              <a:rPr>
                <a:solidFill>
                  <a:srgbClr val="FFFC92"/>
                </a:solidFill>
              </a:rPr>
              <a:t>'http://magento2.dev/'</a:t>
            </a:r>
            <a:br>
              <a:rPr>
                <a:solidFill>
                  <a:srgbClr val="FFFC92"/>
                </a:solidFill>
              </a:rPr>
            </a:br>
            <a:r>
              <a:rPr>
                <a:solidFill>
                  <a:srgbClr val="FFFC92"/>
                </a:solidFill>
              </a:rPr>
              <a:t>            </a:t>
            </a:r>
            <a:r>
              <a:t>sessions:</a:t>
            </a:r>
            <a:br/>
            <a:r>
              <a:t>                default:</a:t>
            </a:r>
            <a:br/>
            <a:r>
              <a:t>                  selenium2:</a:t>
            </a:r>
            <a:br/>
            <a:r>
              <a:t>                    wd_host: </a:t>
            </a:r>
            <a:r>
              <a:rPr>
                <a:solidFill>
                  <a:srgbClr val="84AFC8"/>
                </a:solidFill>
              </a:rPr>
              <a:t>http://localhost:4444/wd/hub</a:t>
            </a:r>
            <a:br>
              <a:rPr>
                <a:solidFill>
                  <a:srgbClr val="84AFC8"/>
                </a:solidFill>
              </a:rPr>
            </a:br>
            <a:endParaRPr>
              <a:solidFill>
                <a:srgbClr val="84AFC8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18" name="Shape 218"/>
          <p:cNvSpPr/>
          <p:nvPr/>
        </p:nvSpPr>
        <p:spPr>
          <a:xfrm>
            <a:off x="43104" y="1556752"/>
            <a:ext cx="9167404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Capturing the behaviour </a:t>
            </a:r>
          </a:p>
        </p:txBody>
      </p:sp>
      <p:sp>
        <p:nvSpPr>
          <p:cNvPr id="219" name="Shape 219"/>
          <p:cNvSpPr/>
          <p:nvPr/>
        </p:nvSpPr>
        <p:spPr>
          <a:xfrm>
            <a:off x="1254234" y="2800880"/>
            <a:ext cx="169660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53535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Given</a:t>
            </a:r>
          </a:p>
        </p:txBody>
      </p:sp>
      <p:sp>
        <p:nvSpPr>
          <p:cNvPr id="220" name="Shape 220"/>
          <p:cNvSpPr/>
          <p:nvPr/>
        </p:nvSpPr>
        <p:spPr>
          <a:xfrm>
            <a:off x="3780909" y="2800880"/>
            <a:ext cx="1696602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When</a:t>
            </a:r>
          </a:p>
        </p:txBody>
      </p:sp>
      <p:sp>
        <p:nvSpPr>
          <p:cNvPr id="221" name="Shape 221"/>
          <p:cNvSpPr/>
          <p:nvPr/>
        </p:nvSpPr>
        <p:spPr>
          <a:xfrm>
            <a:off x="6504633" y="2800880"/>
            <a:ext cx="1493600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24" name="Shape 224"/>
          <p:cNvSpPr/>
          <p:nvPr/>
        </p:nvSpPr>
        <p:spPr>
          <a:xfrm>
            <a:off x="366292" y="310952"/>
            <a:ext cx="7661589" cy="491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valid but has not yet become activated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"SOMENEWPROMOCODE"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not valid yet. It will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be active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no longer valid based on the current </a:t>
            </a: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date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"VOUCHERCODEDATE"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 longer valid. It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expired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has reached it's global usage limit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was already used. It might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only be used"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-27326" y="872847"/>
            <a:ext cx="9198651" cy="4152711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6" name="Shape 226"/>
          <p:cNvSpPr/>
          <p:nvPr/>
        </p:nvSpPr>
        <p:spPr>
          <a:xfrm>
            <a:off x="-38473" y="-106552"/>
            <a:ext cx="9198651" cy="717602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29" name="Shape 229"/>
          <p:cNvSpPr/>
          <p:nvPr/>
        </p:nvSpPr>
        <p:spPr>
          <a:xfrm>
            <a:off x="366292" y="310952"/>
            <a:ext cx="7661589" cy="491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valid but has not yet become activated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"SOMENEWPROMOCODE"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not valid yet. It will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be active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no longer valid based on the current </a:t>
            </a: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date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"VOUCHERCODEDATE"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 longer valid. It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expired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has reached it's global usage limit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was already used. It might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only be used"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-27326" y="1124515"/>
            <a:ext cx="9198651" cy="4759235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1" name="Shape 231"/>
          <p:cNvSpPr/>
          <p:nvPr/>
        </p:nvSpPr>
        <p:spPr>
          <a:xfrm>
            <a:off x="-51173" y="-106552"/>
            <a:ext cx="9198651" cy="959249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-835661" y="1671459"/>
            <a:ext cx="4064001" cy="180058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Joshua Warren</a:t>
            </a:r>
          </a:p>
        </p:txBody>
      </p:sp>
      <p:pic>
        <p:nvPicPr>
          <p:cNvPr id="1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0673" y="1047861"/>
            <a:ext cx="3047777" cy="304777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251582" y="2786379"/>
            <a:ext cx="10586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Creatuity</a:t>
            </a:r>
          </a:p>
        </p:txBody>
      </p:sp>
      <p:sp>
        <p:nvSpPr>
          <p:cNvPr id="109" name="Shape 109"/>
          <p:cNvSpPr/>
          <p:nvPr/>
        </p:nvSpPr>
        <p:spPr>
          <a:xfrm>
            <a:off x="236135" y="3103879"/>
            <a:ext cx="181373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@JoshuaSWarren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34" name="Shape 234"/>
          <p:cNvSpPr/>
          <p:nvPr/>
        </p:nvSpPr>
        <p:spPr>
          <a:xfrm>
            <a:off x="366292" y="310952"/>
            <a:ext cx="7661589" cy="491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valid but has not yet become activated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"SOMENEWPROMOCODE"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not valid yet. It will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be active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no longer valid based on the current </a:t>
            </a: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date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"VOUCHERCODEDATE"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 longer valid. It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expired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has reached it's global usage limit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was already used. It might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only be used"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-27326" y="1652508"/>
            <a:ext cx="9198651" cy="4071302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6" name="Shape 236"/>
          <p:cNvSpPr/>
          <p:nvPr/>
        </p:nvSpPr>
        <p:spPr>
          <a:xfrm>
            <a:off x="-51173" y="-106552"/>
            <a:ext cx="9198651" cy="1205312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39" name="Shape 239"/>
          <p:cNvSpPr/>
          <p:nvPr/>
        </p:nvSpPr>
        <p:spPr>
          <a:xfrm>
            <a:off x="366292" y="310952"/>
            <a:ext cx="7661589" cy="491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valid but has not yet become activated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"SOMENEWPROMOCODE"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not valid yet. It will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be active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no longer valid based on the current </a:t>
            </a: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date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"VOUCHERCODEDATE"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 longer valid. It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expired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has reached it's global usage limit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was already used. It might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only be used"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-27326" y="1728708"/>
            <a:ext cx="9198651" cy="3423850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43" name="Shape 243"/>
          <p:cNvSpPr/>
          <p:nvPr/>
        </p:nvSpPr>
        <p:spPr>
          <a:xfrm>
            <a:off x="366292" y="310952"/>
            <a:ext cx="7661589" cy="491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valid but has not yet become activated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"SOMENEWPROMOCODE"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not valid yet. It will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be active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no longer valid based on the current </a:t>
            </a: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date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"VOUCHERCODEDATE"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 longer valid. It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expired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has reached it's global usage limit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was already used. It might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only be used"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-27326" y="3506708"/>
            <a:ext cx="9198651" cy="3423850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47" name="Shape 247"/>
          <p:cNvSpPr/>
          <p:nvPr/>
        </p:nvSpPr>
        <p:spPr>
          <a:xfrm>
            <a:off x="366292" y="310952"/>
            <a:ext cx="7661589" cy="491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valid but has not yet become activated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"SOMENEWPROMOCODE"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not valid yet. It will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be active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is no longer valid based on the current </a:t>
            </a: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date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"VOUCHERCODEDATE"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is no longer valid. It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expired on"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Scenario: </a:t>
            </a:r>
            <a:r>
              <a:t>I have a coupon code that has reached it's global usage limit</a:t>
            </a:r>
            <a:br/>
            <a:r>
              <a:rPr>
                <a:solidFill>
                  <a:srgbClr val="E7B23A"/>
                </a:solidFill>
              </a:rPr>
              <a:t>Given </a:t>
            </a:r>
            <a:r>
              <a:t>I have a valid coupon code </a:t>
            </a:r>
            <a:r>
              <a:rPr>
                <a:solidFill>
                  <a:srgbClr val="FFFFFF"/>
                </a:solidFill>
              </a:rPr>
              <a:t>"VOUCHERCODE"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When </a:t>
            </a:r>
            <a:r>
              <a:t>I try to redeem the coupon code</a:t>
            </a:r>
            <a:br/>
            <a:r>
              <a:rPr>
                <a:solidFill>
                  <a:srgbClr val="E7B23A"/>
                </a:solidFill>
              </a:rPr>
              <a:t>Then </a:t>
            </a:r>
            <a:r>
              <a:t>I should see the error message </a:t>
            </a:r>
            <a:r>
              <a:rPr>
                <a:solidFill>
                  <a:srgbClr val="FFFFFF"/>
                </a:solidFill>
              </a:rPr>
              <a:t>"Your coupon was already used. It might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84AFC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only be used"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50" name="Shape 250"/>
          <p:cNvSpPr/>
          <p:nvPr/>
        </p:nvSpPr>
        <p:spPr>
          <a:xfrm>
            <a:off x="1012497" y="2233792"/>
            <a:ext cx="711900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Behat - - append-snippets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53" name="Shape 253"/>
          <p:cNvSpPr/>
          <p:nvPr/>
        </p:nvSpPr>
        <p:spPr>
          <a:xfrm>
            <a:off x="432340" y="501453"/>
            <a:ext cx="6656411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use </a:t>
            </a:r>
            <a:r>
              <a:t>Behat\Behat\Tester\Exception\PendingException;</a:t>
            </a:r>
            <a:br/>
            <a:r>
              <a:rPr>
                <a:solidFill>
                  <a:srgbClr val="E7B23A"/>
                </a:solidFill>
              </a:rPr>
              <a:t>use </a:t>
            </a:r>
            <a:r>
              <a:t>Behat\Behat\Context\Context;</a:t>
            </a:r>
            <a:br/>
            <a:r>
              <a:rPr>
                <a:solidFill>
                  <a:srgbClr val="E7B23A"/>
                </a:solidFill>
              </a:rPr>
              <a:t>use </a:t>
            </a:r>
            <a:r>
              <a:t>Behat\Behat\Context\SnippetAcceptingContext;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  <a:r>
              <a:rPr>
                <a:solidFill>
                  <a:srgbClr val="E7B23A"/>
                </a:solidFill>
              </a:rPr>
              <a:t>class </a:t>
            </a:r>
            <a:r>
              <a:t>FeatureContext </a:t>
            </a:r>
            <a:r>
              <a:rPr>
                <a:solidFill>
                  <a:srgbClr val="E7B23A"/>
                </a:solidFill>
              </a:rPr>
              <a:t>implements </a:t>
            </a:r>
            <a:r>
              <a:t>Context, SnippetAcceptingContext</a:t>
            </a:r>
            <a:br/>
            <a:r>
              <a:t>{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/**</a:t>
            </a:r>
            <a:br/>
            <a:r>
              <a:t>   * </a:t>
            </a:r>
            <a:r>
              <a:rPr>
                <a:solidFill>
                  <a:srgbClr val="E5A4E6"/>
                </a:solidFill>
              </a:rPr>
              <a:t>@Given </a:t>
            </a:r>
            <a:r>
              <a:t>I have a valid coupon code :couponCode</a:t>
            </a:r>
            <a:br/>
            <a:r>
              <a:t>   */</a:t>
            </a:r>
            <a:br/>
            <a:r>
              <a:t>   </a:t>
            </a:r>
            <a:r>
              <a:rPr>
                <a:solidFill>
                  <a:srgbClr val="E7B23A"/>
                </a:solidFill>
              </a:rPr>
              <a:t>public function </a:t>
            </a:r>
            <a:r>
              <a:t>iHaveAValidCouponCode($couponCode){ … }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56" name="Shape 256"/>
          <p:cNvSpPr/>
          <p:nvPr/>
        </p:nvSpPr>
        <p:spPr>
          <a:xfrm>
            <a:off x="495840" y="285553"/>
            <a:ext cx="6739904" cy="517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use </a:t>
            </a:r>
            <a:r>
              <a:t>Behat\Behat\Tester\Exception\PendingException;</a:t>
            </a:r>
            <a:br/>
            <a:r>
              <a:rPr>
                <a:solidFill>
                  <a:srgbClr val="E7B23A"/>
                </a:solidFill>
              </a:rPr>
              <a:t>use </a:t>
            </a:r>
            <a:r>
              <a:t>Behat\Behat\Context\Context;</a:t>
            </a:r>
            <a:br/>
            <a:r>
              <a:rPr>
                <a:solidFill>
                  <a:srgbClr val="E7B23A"/>
                </a:solidFill>
              </a:rPr>
              <a:t>use </a:t>
            </a:r>
            <a:r>
              <a:t>Behat\Behat\Context\SnippetAcceptingContext;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use </a:t>
            </a:r>
            <a:r>
              <a:t>Behat\MinkExtension\Context\RawMinkContext;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  <a:r>
              <a:rPr>
                <a:solidFill>
                  <a:srgbClr val="E7B23A"/>
                </a:solidFill>
              </a:rPr>
              <a:t>class </a:t>
            </a:r>
            <a:r>
              <a:t>FeatureContext </a:t>
            </a:r>
            <a:r>
              <a:rPr>
                <a:solidFill>
                  <a:srgbClr val="E7B23A"/>
                </a:solidFill>
              </a:rPr>
              <a:t>extends </a:t>
            </a:r>
            <a:r>
              <a:t>RawMinkContext </a:t>
            </a:r>
            <a:r>
              <a:rPr>
                <a:solidFill>
                  <a:srgbClr val="E7B23A"/>
                </a:solidFill>
              </a:rPr>
              <a:t>implements </a:t>
            </a:r>
            <a:r>
              <a:t>Context, SnippetAcceptingContext</a:t>
            </a:r>
            <a:br/>
            <a:r>
              <a:t>{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</a:t>
            </a:r>
            <a:r>
              <a:rPr>
                <a:solidFill>
                  <a:srgbClr val="F8E47E"/>
                </a:solidFill>
              </a:rPr>
              <a:t>private </a:t>
            </a:r>
            <a:r>
              <a:rPr>
                <a:solidFill>
                  <a:srgbClr val="C2B65D"/>
                </a:solidFill>
              </a:rPr>
              <a:t>$couponCode</a:t>
            </a:r>
            <a:r>
              <a:t>;</a:t>
            </a:r>
            <a:br/>
            <a:r>
              <a:t>  /**</a:t>
            </a:r>
            <a:br/>
            <a:r>
              <a:t>   * </a:t>
            </a:r>
            <a:r>
              <a:rPr>
                <a:solidFill>
                  <a:srgbClr val="E5A4E6"/>
                </a:solidFill>
              </a:rPr>
              <a:t>@Given </a:t>
            </a:r>
            <a:r>
              <a:t>I have a valid coupon code :couponCode</a:t>
            </a:r>
            <a:br/>
            <a:r>
              <a:t>   */</a:t>
            </a:r>
            <a:br/>
            <a:r>
              <a:t>   </a:t>
            </a:r>
            <a:r>
              <a:rPr>
                <a:solidFill>
                  <a:srgbClr val="E7B23A"/>
                </a:solidFill>
              </a:rPr>
              <a:t>public function </a:t>
            </a:r>
            <a:r>
              <a:t>iHaveAValidCouponCode($couponCode)</a:t>
            </a:r>
            <a:br/>
            <a:r>
              <a:t>   {</a:t>
            </a:r>
            <a:br/>
            <a:r>
              <a:t>   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-&gt;couponCode = $couponCode;</a:t>
            </a:r>
            <a:br/>
            <a:r>
              <a:t>   }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</a:p>
        </p:txBody>
      </p:sp>
      <p:sp>
        <p:nvSpPr>
          <p:cNvPr id="257" name="Shape 257"/>
          <p:cNvSpPr/>
          <p:nvPr/>
        </p:nvSpPr>
        <p:spPr>
          <a:xfrm>
            <a:off x="-70918" y="-489636"/>
            <a:ext cx="9285836" cy="1092739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8" name="Shape 258"/>
          <p:cNvSpPr/>
          <p:nvPr/>
        </p:nvSpPr>
        <p:spPr>
          <a:xfrm>
            <a:off x="-70918" y="1885264"/>
            <a:ext cx="9285836" cy="3466299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9" name="Shape 259"/>
          <p:cNvSpPr/>
          <p:nvPr/>
        </p:nvSpPr>
        <p:spPr>
          <a:xfrm>
            <a:off x="5148783" y="1514821"/>
            <a:ext cx="9285835" cy="370981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0" name="Shape 260"/>
          <p:cNvSpPr/>
          <p:nvPr/>
        </p:nvSpPr>
        <p:spPr>
          <a:xfrm>
            <a:off x="-2766592" y="1514821"/>
            <a:ext cx="5377510" cy="370982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Mink Context Intro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Provides abstraction for page interaction</a:t>
            </a:r>
          </a:p>
          <a:p>
            <a:pPr/>
            <a:r>
              <a:t>Implementations for many methods</a:t>
            </a:r>
          </a:p>
          <a:p>
            <a:pPr lvl="1" marL="800100" indent="-342900">
              <a:buChar char="•"/>
            </a:pPr>
            <a:r>
              <a:t>visit(URL)</a:t>
            </a:r>
          </a:p>
          <a:p>
            <a:pPr lvl="1" marL="800100" indent="-342900">
              <a:buChar char="•"/>
            </a:pPr>
            <a:r>
              <a:t>find</a:t>
            </a:r>
          </a:p>
          <a:p>
            <a:pPr lvl="1" marL="800100" indent="-342900">
              <a:buChar char="•"/>
            </a:pPr>
            <a:r>
              <a:t>fillField</a:t>
            </a:r>
          </a:p>
          <a:p>
            <a:pPr lvl="1" marL="800100" indent="-342900">
              <a:buChar char="•"/>
            </a:pPr>
            <a:r>
              <a:t>click</a:t>
            </a:r>
          </a:p>
          <a:p>
            <a:pPr lvl="1" marL="800100" indent="-342900">
              <a:buChar char="•"/>
            </a:pPr>
            <a:r>
              <a:t>doubleClick</a:t>
            </a:r>
          </a:p>
          <a:p>
            <a:pPr lvl="1" marL="800100" indent="-342900">
              <a:buChar char="•"/>
            </a:pPr>
            <a:r>
              <a:t>uploadFile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66" name="Shape 266"/>
          <p:cNvSpPr/>
          <p:nvPr/>
        </p:nvSpPr>
        <p:spPr>
          <a:xfrm>
            <a:off x="325348" y="1146810"/>
            <a:ext cx="5027357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/**</a:t>
            </a:r>
            <a:br/>
            <a:r>
              <a:t> * </a:t>
            </a:r>
            <a:r>
              <a:rPr>
                <a:solidFill>
                  <a:srgbClr val="E5A4E6"/>
                </a:solidFill>
              </a:rPr>
              <a:t>@Given </a:t>
            </a:r>
            <a:r>
              <a:t>I visit google.com and search for a string</a:t>
            </a:r>
            <a:br/>
            <a:r>
              <a:t> */</a:t>
            </a:r>
            <a:br/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visitGoogleAndSearch()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rPr>
                <a:solidFill>
                  <a:srgbClr val="FFFC92"/>
                </a:solidFill>
              </a:rPr>
              <a:t>'/'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6880983" y="1896400"/>
            <a:ext cx="1934280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step</a:t>
            </a:r>
          </a:p>
          <a:p>
            <a:pPr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definition</a:t>
            </a:r>
          </a:p>
        </p:txBody>
      </p:sp>
      <p:sp>
        <p:nvSpPr>
          <p:cNvPr id="268" name="Shape 268"/>
          <p:cNvSpPr/>
          <p:nvPr/>
        </p:nvSpPr>
        <p:spPr>
          <a:xfrm>
            <a:off x="6322183" y="1656079"/>
            <a:ext cx="570469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71" name="Shape 271"/>
          <p:cNvSpPr/>
          <p:nvPr/>
        </p:nvSpPr>
        <p:spPr>
          <a:xfrm>
            <a:off x="325348" y="1146810"/>
            <a:ext cx="5818533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/**</a:t>
            </a:r>
            <a:br/>
            <a:r>
              <a:t> * </a:t>
            </a:r>
            <a:r>
              <a:rPr>
                <a:solidFill>
                  <a:srgbClr val="E5A4E6"/>
                </a:solidFill>
              </a:rPr>
              <a:t>@Given </a:t>
            </a:r>
            <a:r>
              <a:t>I visit google.com and search for a string</a:t>
            </a:r>
            <a:br/>
            <a:r>
              <a:t> */</a:t>
            </a:r>
            <a:br/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visitGoogleAndSearch()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rPr>
                <a:solidFill>
                  <a:srgbClr val="FFFC92"/>
                </a:solidFill>
              </a:rPr>
              <a:t>'/'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-&gt;getSession()-&gt;getPage()-&gt;fillField(</a:t>
            </a:r>
            <a:r>
              <a:rPr>
                <a:solidFill>
                  <a:srgbClr val="FFFC92"/>
                </a:solidFill>
              </a:rPr>
              <a:t>'search'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FFFC92"/>
                </a:solidFill>
              </a:rPr>
              <a:t>'BDD'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xfrm>
            <a:off x="-1216661" y="1671459"/>
            <a:ext cx="4064001" cy="180058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James Cowie</a:t>
            </a:r>
          </a:p>
        </p:txBody>
      </p:sp>
      <p:pic>
        <p:nvPicPr>
          <p:cNvPr id="1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0673" y="1047861"/>
            <a:ext cx="3047777" cy="3047778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251582" y="2786379"/>
            <a:ext cx="15689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Session Digital</a:t>
            </a:r>
          </a:p>
        </p:txBody>
      </p:sp>
      <p:sp>
        <p:nvSpPr>
          <p:cNvPr id="114" name="Shape 114"/>
          <p:cNvSpPr/>
          <p:nvPr/>
        </p:nvSpPr>
        <p:spPr>
          <a:xfrm>
            <a:off x="236135" y="3103879"/>
            <a:ext cx="100860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@JCowie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74" name="Shape 274"/>
          <p:cNvSpPr/>
          <p:nvPr/>
        </p:nvSpPr>
        <p:spPr>
          <a:xfrm>
            <a:off x="325348" y="1146810"/>
            <a:ext cx="6808532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/**</a:t>
            </a:r>
            <a:br/>
            <a:r>
              <a:t> * </a:t>
            </a:r>
            <a:r>
              <a:rPr>
                <a:solidFill>
                  <a:srgbClr val="E5A4E6"/>
                </a:solidFill>
              </a:rPr>
              <a:t>@Given </a:t>
            </a:r>
            <a:r>
              <a:t>I visit google.com and search for a string</a:t>
            </a:r>
            <a:br/>
            <a:r>
              <a:t> */</a:t>
            </a:r>
            <a:br/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visitGoogleAndSearch()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rPr>
                <a:solidFill>
                  <a:srgbClr val="FFFC92"/>
                </a:solidFill>
              </a:rPr>
              <a:t>'/'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-&gt;getSession()-&gt;getPage()-&gt;fillField(</a:t>
            </a:r>
            <a:r>
              <a:rPr>
                <a:solidFill>
                  <a:srgbClr val="FFFC92"/>
                </a:solidFill>
              </a:rPr>
              <a:t>'search'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FFFC92"/>
                </a:solidFill>
              </a:rPr>
              <a:t>'BDD'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-&gt;getSession()-&gt;getPage()-&gt;find(</a:t>
            </a:r>
            <a:r>
              <a:rPr>
                <a:solidFill>
                  <a:srgbClr val="FFFC92"/>
                </a:solidFill>
              </a:rPr>
              <a:t>'css'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FFFC92"/>
                </a:solidFill>
              </a:rPr>
              <a:t>'.searchButton'</a:t>
            </a:r>
            <a:r>
              <a:rPr>
                <a:solidFill>
                  <a:srgbClr val="FFFFFF"/>
                </a:solidFill>
              </a:rPr>
              <a:t>)-&gt;click();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Expect Lib ( Assertion Lib )</a:t>
            </a:r>
          </a:p>
        </p:txBody>
      </p:sp>
      <p:sp>
        <p:nvSpPr>
          <p:cNvPr id="277" name="Shape 2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Assertion lib for PHP</a:t>
            </a:r>
          </a:p>
          <a:p>
            <a:pPr/>
            <a:r>
              <a:t>expect(some value)-&gt;to…(anotherValue)</a:t>
            </a:r>
          </a:p>
          <a:p>
            <a:pPr lvl="1" marL="800100" indent="-342900">
              <a:buChar char="•"/>
            </a:pPr>
            <a:r>
              <a:t>toBe</a:t>
            </a:r>
          </a:p>
          <a:p>
            <a:pPr lvl="1" marL="800100" indent="-342900">
              <a:buChar char="•"/>
            </a:pPr>
            <a:r>
              <a:t>toNotBe</a:t>
            </a:r>
          </a:p>
          <a:p>
            <a:pPr lvl="1" marL="800100" indent="-342900">
              <a:buChar char="•"/>
            </a:pPr>
            <a:r>
              <a:t>toReturn</a:t>
            </a:r>
          </a:p>
          <a:p>
            <a:pPr lvl="1" marL="800100" indent="-342900">
              <a:buChar char="•"/>
            </a:pPr>
            <a:r>
              <a:t>toNotReturn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80" name="Shape 280"/>
          <p:cNvSpPr/>
          <p:nvPr/>
        </p:nvSpPr>
        <p:spPr>
          <a:xfrm>
            <a:off x="495840" y="285553"/>
            <a:ext cx="6739904" cy="517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use </a:t>
            </a:r>
            <a:r>
              <a:t>Behat\Behat\Tester\Exception\PendingException;</a:t>
            </a:r>
            <a:br/>
            <a:r>
              <a:rPr>
                <a:solidFill>
                  <a:srgbClr val="E7B23A"/>
                </a:solidFill>
              </a:rPr>
              <a:t>use </a:t>
            </a:r>
            <a:r>
              <a:t>Behat\Behat\Context\Context;</a:t>
            </a:r>
            <a:br/>
            <a:r>
              <a:rPr>
                <a:solidFill>
                  <a:srgbClr val="E7B23A"/>
                </a:solidFill>
              </a:rPr>
              <a:t>use </a:t>
            </a:r>
            <a:r>
              <a:t>Behat\Behat\Context\SnippetAcceptingContext;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use </a:t>
            </a:r>
            <a:r>
              <a:t>Behat\MinkExtension\Context\RawMinkContext;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  <a:r>
              <a:rPr>
                <a:solidFill>
                  <a:srgbClr val="E7B23A"/>
                </a:solidFill>
              </a:rPr>
              <a:t>class </a:t>
            </a:r>
            <a:r>
              <a:t>FeatureContext </a:t>
            </a:r>
            <a:r>
              <a:rPr>
                <a:solidFill>
                  <a:srgbClr val="E7B23A"/>
                </a:solidFill>
              </a:rPr>
              <a:t>extends </a:t>
            </a:r>
            <a:r>
              <a:t>RawMinkContext </a:t>
            </a:r>
            <a:r>
              <a:rPr>
                <a:solidFill>
                  <a:srgbClr val="E7B23A"/>
                </a:solidFill>
              </a:rPr>
              <a:t>implements </a:t>
            </a:r>
            <a:r>
              <a:t>Context, SnippetAcceptingContext</a:t>
            </a:r>
            <a:br/>
            <a:r>
              <a:t>{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</a:t>
            </a:r>
            <a:r>
              <a:rPr>
                <a:solidFill>
                  <a:srgbClr val="F8E47E"/>
                </a:solidFill>
              </a:rPr>
              <a:t>private </a:t>
            </a:r>
            <a:r>
              <a:rPr>
                <a:solidFill>
                  <a:srgbClr val="C2B65D"/>
                </a:solidFill>
              </a:rPr>
              <a:t>$couponCode</a:t>
            </a:r>
            <a:r>
              <a:t>;</a:t>
            </a:r>
            <a:br/>
            <a:r>
              <a:t>  /**</a:t>
            </a:r>
            <a:br/>
            <a:r>
              <a:t>   * </a:t>
            </a:r>
            <a:r>
              <a:rPr>
                <a:solidFill>
                  <a:srgbClr val="E5A4E6"/>
                </a:solidFill>
              </a:rPr>
              <a:t>@Given </a:t>
            </a:r>
            <a:r>
              <a:t>I have a valid coupon code :couponCode</a:t>
            </a:r>
            <a:br/>
            <a:r>
              <a:t>   */</a:t>
            </a:r>
            <a:br/>
            <a:r>
              <a:t>   </a:t>
            </a:r>
            <a:r>
              <a:rPr>
                <a:solidFill>
                  <a:srgbClr val="E7B23A"/>
                </a:solidFill>
              </a:rPr>
              <a:t>public function </a:t>
            </a:r>
            <a:r>
              <a:t>iHaveAValidCouponCode($couponCode)</a:t>
            </a:r>
            <a:br/>
            <a:r>
              <a:t>   {</a:t>
            </a:r>
            <a:br/>
            <a:r>
              <a:t>   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-&gt;couponCode = $couponCode;</a:t>
            </a:r>
            <a:br/>
            <a:r>
              <a:t>   }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</a:p>
        </p:txBody>
      </p:sp>
      <p:sp>
        <p:nvSpPr>
          <p:cNvPr id="281" name="Shape 281"/>
          <p:cNvSpPr/>
          <p:nvPr/>
        </p:nvSpPr>
        <p:spPr>
          <a:xfrm>
            <a:off x="-70918" y="-832536"/>
            <a:ext cx="9285836" cy="3202129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84" name="Shape 284"/>
          <p:cNvSpPr/>
          <p:nvPr/>
        </p:nvSpPr>
        <p:spPr>
          <a:xfrm>
            <a:off x="392188" y="511810"/>
            <a:ext cx="7020426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479EE1"/>
                </a:solidFill>
              </a:rPr>
              <a:t>/**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 </a:t>
            </a:r>
            <a:r>
              <a:rPr>
                <a:solidFill>
                  <a:srgbClr val="E5A4E6"/>
                </a:solidFill>
              </a:rPr>
              <a:t>@When </a:t>
            </a:r>
            <a:r>
              <a:rPr>
                <a:solidFill>
                  <a:srgbClr val="479EE1"/>
                </a:solidFill>
              </a:rPr>
              <a:t>I try to redeem the coupon code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*/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iTryToUseRedeemTheCouponCode()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'/joust-duffle-bag.html'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-&gt;getSession()-&gt;getPage()-&gt;find(</a:t>
            </a:r>
            <a:r>
              <a:t>'css'</a:t>
            </a:r>
            <a:r>
              <a:rPr>
                <a:solidFill>
                  <a:srgbClr val="FFFFFF"/>
                </a:solidFill>
              </a:rPr>
              <a:t>, </a:t>
            </a:r>
            <a:r>
              <a:t>'.tocart'</a:t>
            </a:r>
            <a:r>
              <a:rPr>
                <a:solidFill>
                  <a:srgbClr val="FFFFFF"/>
                </a:solidFill>
              </a:rPr>
              <a:t>)-&gt;click();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'/checkout/cart/'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-&gt;fillField(</a:t>
            </a:r>
            <a:r>
              <a:t>'coupon_code'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-&gt;couponCode);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-&gt;find(</a:t>
            </a:r>
            <a:r>
              <a:t>'xpath'</a:t>
            </a:r>
            <a:r>
              <a:rPr>
                <a:solidFill>
                  <a:srgbClr val="FFFFFF"/>
                </a:solidFill>
              </a:rPr>
              <a:t>, </a:t>
            </a:r>
            <a:r>
              <a:t>‘//*[@id="discount-coupon-form"]/div/div[2]/div/button'</a:t>
            </a:r>
            <a:r>
              <a:rPr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-&gt;click();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-27326" y="2058908"/>
            <a:ext cx="9198651" cy="2590561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88" name="Shape 288"/>
          <p:cNvSpPr/>
          <p:nvPr/>
        </p:nvSpPr>
        <p:spPr>
          <a:xfrm>
            <a:off x="392188" y="511810"/>
            <a:ext cx="7020426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479EE1"/>
                </a:solidFill>
              </a:rPr>
              <a:t>/**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 </a:t>
            </a:r>
            <a:r>
              <a:rPr>
                <a:solidFill>
                  <a:srgbClr val="E5A4E6"/>
                </a:solidFill>
              </a:rPr>
              <a:t>@When </a:t>
            </a:r>
            <a:r>
              <a:rPr>
                <a:solidFill>
                  <a:srgbClr val="479EE1"/>
                </a:solidFill>
              </a:rPr>
              <a:t>I try to redeem the coupon code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*/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iTryToUseRedeemTheCouponCode()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'/joust-duffle-bag.html'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-&gt;getSession()-&gt;getPage()-&gt;find(</a:t>
            </a:r>
            <a:r>
              <a:t>'css'</a:t>
            </a:r>
            <a:r>
              <a:rPr>
                <a:solidFill>
                  <a:srgbClr val="FFFFFF"/>
                </a:solidFill>
              </a:rPr>
              <a:t>, </a:t>
            </a:r>
            <a:r>
              <a:t>'.tocart'</a:t>
            </a:r>
            <a:r>
              <a:rPr>
                <a:solidFill>
                  <a:srgbClr val="FFFFFF"/>
                </a:solidFill>
              </a:rPr>
              <a:t>)-&gt;click();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'/checkout/cart/'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-&gt;fillField(</a:t>
            </a:r>
            <a:r>
              <a:t>'coupon_code'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-&gt;couponCode);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-&gt;find(</a:t>
            </a:r>
            <a:r>
              <a:t>'xpath'</a:t>
            </a:r>
            <a:r>
              <a:rPr>
                <a:solidFill>
                  <a:srgbClr val="FFFFFF"/>
                </a:solidFill>
              </a:rPr>
              <a:t>, </a:t>
            </a:r>
            <a:r>
              <a:t>‘//*[@id="discount-coupon-form"]/div/div[2]/div/button'</a:t>
            </a:r>
            <a:r>
              <a:rPr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-&gt;click();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-27326" y="2324715"/>
            <a:ext cx="9198651" cy="2324754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0" name="Shape 290"/>
          <p:cNvSpPr/>
          <p:nvPr/>
        </p:nvSpPr>
        <p:spPr>
          <a:xfrm>
            <a:off x="-14626" y="1842115"/>
            <a:ext cx="9198651" cy="237936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93" name="Shape 293"/>
          <p:cNvSpPr/>
          <p:nvPr/>
        </p:nvSpPr>
        <p:spPr>
          <a:xfrm>
            <a:off x="392188" y="511810"/>
            <a:ext cx="7020426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479EE1"/>
                </a:solidFill>
              </a:rPr>
              <a:t>/**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 </a:t>
            </a:r>
            <a:r>
              <a:rPr>
                <a:solidFill>
                  <a:srgbClr val="E5A4E6"/>
                </a:solidFill>
              </a:rPr>
              <a:t>@When </a:t>
            </a:r>
            <a:r>
              <a:rPr>
                <a:solidFill>
                  <a:srgbClr val="479EE1"/>
                </a:solidFill>
              </a:rPr>
              <a:t>I try to redeem the coupon code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*/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iTryToUseRedeemTheCouponCode()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'/joust-duffle-bag.html'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-&gt;getSession()-&gt;getPage()-&gt;find(</a:t>
            </a:r>
            <a:r>
              <a:t>'css'</a:t>
            </a:r>
            <a:r>
              <a:rPr>
                <a:solidFill>
                  <a:srgbClr val="FFFFFF"/>
                </a:solidFill>
              </a:rPr>
              <a:t>, </a:t>
            </a:r>
            <a:r>
              <a:t>'.tocart'</a:t>
            </a:r>
            <a:r>
              <a:rPr>
                <a:solidFill>
                  <a:srgbClr val="FFFFFF"/>
                </a:solidFill>
              </a:rPr>
              <a:t>)-&gt;click();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'/checkout/cart/'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-&gt;fillField(</a:t>
            </a:r>
            <a:r>
              <a:t>'coupon_code'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-&gt;couponCode);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-&gt;find(</a:t>
            </a:r>
            <a:r>
              <a:t>'xpath'</a:t>
            </a:r>
            <a:r>
              <a:rPr>
                <a:solidFill>
                  <a:srgbClr val="FFFFFF"/>
                </a:solidFill>
              </a:rPr>
              <a:t>, </a:t>
            </a:r>
            <a:r>
              <a:t>‘//*[@id="discount-coupon-form"]/div/div[2]/div/button'</a:t>
            </a:r>
            <a:r>
              <a:rPr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-&gt;click();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-27326" y="2915364"/>
            <a:ext cx="9198651" cy="1734105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>
            <a:off x="-14626" y="1816715"/>
            <a:ext cx="9198651" cy="546208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298" name="Shape 298"/>
          <p:cNvSpPr/>
          <p:nvPr/>
        </p:nvSpPr>
        <p:spPr>
          <a:xfrm>
            <a:off x="392188" y="511810"/>
            <a:ext cx="7020426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479EE1"/>
                </a:solidFill>
              </a:rPr>
              <a:t>/**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 </a:t>
            </a:r>
            <a:r>
              <a:rPr>
                <a:solidFill>
                  <a:srgbClr val="E5A4E6"/>
                </a:solidFill>
              </a:rPr>
              <a:t>@When </a:t>
            </a:r>
            <a:r>
              <a:rPr>
                <a:solidFill>
                  <a:srgbClr val="479EE1"/>
                </a:solidFill>
              </a:rPr>
              <a:t>I try to redeem the coupon code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*/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iTryToUseRedeemTheCouponCode()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'/joust-duffle-bag.html'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-&gt;getSession()-&gt;getPage()-&gt;find(</a:t>
            </a:r>
            <a:r>
              <a:t>'css'</a:t>
            </a:r>
            <a:r>
              <a:rPr>
                <a:solidFill>
                  <a:srgbClr val="FFFFFF"/>
                </a:solidFill>
              </a:rPr>
              <a:t>, </a:t>
            </a:r>
            <a:r>
              <a:t>'.tocart'</a:t>
            </a:r>
            <a:r>
              <a:rPr>
                <a:solidFill>
                  <a:srgbClr val="FFFFFF"/>
                </a:solidFill>
              </a:rPr>
              <a:t>)-&gt;click();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'/checkout/cart/'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-&gt;fillField(</a:t>
            </a:r>
            <a:r>
              <a:t>'coupon_code'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-&gt;couponCode);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-&gt;find(</a:t>
            </a:r>
            <a:r>
              <a:t>'xpath'</a:t>
            </a:r>
            <a:r>
              <a:rPr>
                <a:solidFill>
                  <a:srgbClr val="FFFFFF"/>
                </a:solidFill>
              </a:rPr>
              <a:t>, </a:t>
            </a:r>
            <a:r>
              <a:t>‘//*[@id="discount-coupon-form"]/div/div[2]/div/button'</a:t>
            </a:r>
            <a:r>
              <a:rPr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-&gt;click();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-27326" y="3597343"/>
            <a:ext cx="9198651" cy="1052126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0" name="Shape 300"/>
          <p:cNvSpPr/>
          <p:nvPr/>
        </p:nvSpPr>
        <p:spPr>
          <a:xfrm>
            <a:off x="-14626" y="1816715"/>
            <a:ext cx="9198651" cy="1234439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03" name="Shape 303"/>
          <p:cNvSpPr/>
          <p:nvPr/>
        </p:nvSpPr>
        <p:spPr>
          <a:xfrm>
            <a:off x="392188" y="511810"/>
            <a:ext cx="7020426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479EE1"/>
                </a:solidFill>
              </a:rPr>
              <a:t>/**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 </a:t>
            </a:r>
            <a:r>
              <a:rPr>
                <a:solidFill>
                  <a:srgbClr val="E5A4E6"/>
                </a:solidFill>
              </a:rPr>
              <a:t>@When </a:t>
            </a:r>
            <a:r>
              <a:rPr>
                <a:solidFill>
                  <a:srgbClr val="479EE1"/>
                </a:solidFill>
              </a:rPr>
              <a:t>I try to redeem the coupon code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*/</a:t>
            </a: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iTryToUseRedeemTheCouponCode()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'/joust-duffle-bag.html'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-&gt;getSession()-&gt;getPage()-&gt;find(</a:t>
            </a:r>
            <a:r>
              <a:t>'css'</a:t>
            </a:r>
            <a:r>
              <a:rPr>
                <a:solidFill>
                  <a:srgbClr val="FFFFFF"/>
                </a:solidFill>
              </a:rPr>
              <a:t>, </a:t>
            </a:r>
            <a:r>
              <a:t>'.tocart'</a:t>
            </a:r>
            <a:r>
              <a:rPr>
                <a:solidFill>
                  <a:srgbClr val="FFFFFF"/>
                </a:solidFill>
              </a:rPr>
              <a:t>)-&gt;click();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-&gt;visitPath(</a:t>
            </a:r>
            <a:r>
              <a:t>'/checkout/cart/'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-&gt;fillField(</a:t>
            </a:r>
            <a:r>
              <a:t>'coupon_code'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-&gt;couponCode);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479EE1"/>
                </a:solidFill>
              </a:rPr>
            </a:br>
            <a:r>
              <a:rPr>
                <a:solidFill>
                  <a:srgbClr val="479EE1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-&gt;find(</a:t>
            </a:r>
            <a:r>
              <a:t>'xpath'</a:t>
            </a:r>
            <a:r>
              <a:rPr>
                <a:solidFill>
                  <a:srgbClr val="FFFFFF"/>
                </a:solidFill>
              </a:rPr>
              <a:t>, </a:t>
            </a:r>
            <a:r>
              <a:t>‘//*[@id="discount-coupon-form"]/div/div[2]/div/button'</a:t>
            </a:r>
            <a:r>
              <a:rPr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-&gt;click();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-14626" y="1816715"/>
            <a:ext cx="9198651" cy="1914385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07" name="Shape 307"/>
          <p:cNvSpPr/>
          <p:nvPr/>
        </p:nvSpPr>
        <p:spPr>
          <a:xfrm>
            <a:off x="472846" y="1019810"/>
            <a:ext cx="5516505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/**</a:t>
            </a:r>
            <a:br/>
            <a:r>
              <a:t> * </a:t>
            </a:r>
            <a:r>
              <a:rPr>
                <a:solidFill>
                  <a:srgbClr val="E5A4E6"/>
                </a:solidFill>
              </a:rPr>
              <a:t>@Then </a:t>
            </a:r>
            <a:r>
              <a:t>I should see the error message :message</a:t>
            </a:r>
            <a:br/>
            <a:r>
              <a:t> */</a:t>
            </a:r>
            <a:br/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iShouldSeeTheErrorMessage($message)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$output </a:t>
            </a:r>
            <a:r>
              <a:rPr>
                <a:solidFill>
                  <a:srgbClr val="FFFFFF"/>
                </a:solidFill>
              </a:rPr>
              <a:t>=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     -&gt;find(</a:t>
            </a:r>
            <a:r>
              <a:rPr>
                <a:solidFill>
                  <a:srgbClr val="FFFC92"/>
                </a:solidFill>
              </a:rPr>
              <a:t>'css'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FFFC92"/>
                </a:solidFill>
              </a:rPr>
              <a:t>‘.message-error'</a:t>
            </a:r>
            <a:r>
              <a:rPr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     -&gt;getText();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expect(</a:t>
            </a:r>
            <a:r>
              <a:rPr>
                <a:solidFill>
                  <a:srgbClr val="9EBEDC"/>
                </a:solidFill>
              </a:rPr>
              <a:t>$output</a:t>
            </a:r>
            <a:r>
              <a:rPr>
                <a:solidFill>
                  <a:srgbClr val="FFFFFF"/>
                </a:solidFill>
              </a:rPr>
              <a:t>)-&gt;toBe($message);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-14626" y="3245818"/>
            <a:ext cx="9198651" cy="370982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11" name="Shape 311"/>
          <p:cNvSpPr/>
          <p:nvPr/>
        </p:nvSpPr>
        <p:spPr>
          <a:xfrm>
            <a:off x="472846" y="1019810"/>
            <a:ext cx="5516505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/**</a:t>
            </a:r>
            <a:br/>
            <a:r>
              <a:t> * </a:t>
            </a:r>
            <a:r>
              <a:rPr>
                <a:solidFill>
                  <a:srgbClr val="E5A4E6"/>
                </a:solidFill>
              </a:rPr>
              <a:t>@Then </a:t>
            </a:r>
            <a:r>
              <a:t>I should see the error message :message</a:t>
            </a:r>
            <a:br/>
            <a:r>
              <a:t> */</a:t>
            </a:r>
            <a:br/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iShouldSeeTheErrorMessage($message)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$output </a:t>
            </a:r>
            <a:r>
              <a:rPr>
                <a:solidFill>
                  <a:srgbClr val="FFFFFF"/>
                </a:solidFill>
              </a:rPr>
              <a:t>=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-&gt;getSession()-&gt;getPage()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     -&gt;find(</a:t>
            </a:r>
            <a:r>
              <a:rPr>
                <a:solidFill>
                  <a:srgbClr val="FFFC92"/>
                </a:solidFill>
              </a:rPr>
              <a:t>'css'</a:t>
            </a:r>
            <a:r>
              <a:rPr>
                <a:solidFill>
                  <a:srgbClr val="FFFFFF"/>
                </a:solidFill>
              </a:rPr>
              <a:t>, </a:t>
            </a:r>
            <a:r>
              <a:rPr>
                <a:solidFill>
                  <a:srgbClr val="FFFC92"/>
                </a:solidFill>
              </a:rPr>
              <a:t>‘.message-error'</a:t>
            </a:r>
            <a:r>
              <a:rPr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     -&gt;getText();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expect(</a:t>
            </a:r>
            <a:r>
              <a:rPr>
                <a:solidFill>
                  <a:srgbClr val="9EBEDC"/>
                </a:solidFill>
              </a:rPr>
              <a:t>$output</a:t>
            </a:r>
            <a:r>
              <a:rPr>
                <a:solidFill>
                  <a:srgbClr val="FFFFFF"/>
                </a:solidFill>
              </a:rPr>
              <a:t>)-&gt;toBe($message);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-14626" y="2319760"/>
            <a:ext cx="9198651" cy="789040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-454660" y="1671459"/>
            <a:ext cx="4064001" cy="180058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Allan MacGregor</a:t>
            </a:r>
          </a:p>
        </p:txBody>
      </p:sp>
      <p:pic>
        <p:nvPicPr>
          <p:cNvPr id="1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7504" y="1052227"/>
            <a:ext cx="3039046" cy="303904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1582" y="2786379"/>
            <a:ext cx="146044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Demac Media</a:t>
            </a:r>
          </a:p>
        </p:txBody>
      </p:sp>
      <p:sp>
        <p:nvSpPr>
          <p:cNvPr id="121" name="Shape 121"/>
          <p:cNvSpPr/>
          <p:nvPr/>
        </p:nvSpPr>
        <p:spPr>
          <a:xfrm>
            <a:off x="289484" y="3154679"/>
            <a:ext cx="188483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@AllanMacGregor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xfrm>
            <a:off x="-454660" y="1671459"/>
            <a:ext cx="4064001" cy="180058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Module Structure</a:t>
            </a:r>
          </a:p>
        </p:txBody>
      </p:sp>
      <p:sp>
        <p:nvSpPr>
          <p:cNvPr id="315" name="Shape 315"/>
          <p:cNvSpPr/>
          <p:nvPr/>
        </p:nvSpPr>
        <p:spPr>
          <a:xfrm>
            <a:off x="4833159" y="683712"/>
            <a:ext cx="4331219" cy="382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3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4768" y="660400"/>
            <a:ext cx="5588001" cy="382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up the Magento 2 module</a:t>
            </a:r>
          </a:p>
        </p:txBody>
      </p:sp>
      <p:sp>
        <p:nvSpPr>
          <p:cNvPr id="319" name="Shape 319"/>
          <p:cNvSpPr/>
          <p:nvPr>
            <p:ph type="body" idx="1"/>
          </p:nvPr>
        </p:nvSpPr>
        <p:spPr>
          <a:xfrm>
            <a:off x="457200" y="1295872"/>
            <a:ext cx="8229600" cy="4355628"/>
          </a:xfrm>
          <a:prstGeom prst="rect">
            <a:avLst/>
          </a:prstGeom>
        </p:spPr>
        <p:txBody>
          <a:bodyPr/>
          <a:lstStyle/>
          <a:p>
            <a:pPr/>
            <a:r>
              <a:t>Git project outside of Magento</a:t>
            </a:r>
          </a:p>
          <a:p>
            <a:pPr/>
            <a:r>
              <a:t>composer.json </a:t>
            </a:r>
          </a:p>
          <a:p>
            <a:pPr/>
            <a:r>
              <a:t>Requires Magento2 so we can mock dependencies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3478783" y="755650"/>
            <a:ext cx="2186434" cy="4852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Imagine/Promocode</a:t>
            </a:r>
          </a:p>
        </p:txBody>
      </p:sp>
      <p:sp>
        <p:nvSpPr>
          <p:cNvPr id="322" name="Shape 322"/>
          <p:cNvSpPr/>
          <p:nvPr/>
        </p:nvSpPr>
        <p:spPr>
          <a:xfrm>
            <a:off x="2208783" y="1517650"/>
            <a:ext cx="524272" cy="4852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src</a:t>
            </a:r>
          </a:p>
        </p:txBody>
      </p:sp>
      <p:sp>
        <p:nvSpPr>
          <p:cNvPr id="323" name="Shape 323"/>
          <p:cNvSpPr/>
          <p:nvPr/>
        </p:nvSpPr>
        <p:spPr>
          <a:xfrm>
            <a:off x="2970783" y="1517650"/>
            <a:ext cx="686991" cy="4852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spec</a:t>
            </a:r>
          </a:p>
        </p:txBody>
      </p:sp>
      <p:sp>
        <p:nvSpPr>
          <p:cNvPr id="324" name="Shape 324"/>
          <p:cNvSpPr/>
          <p:nvPr/>
        </p:nvSpPr>
        <p:spPr>
          <a:xfrm>
            <a:off x="3859783" y="1492250"/>
            <a:ext cx="686991" cy="4852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tests</a:t>
            </a:r>
          </a:p>
        </p:txBody>
      </p:sp>
      <p:sp>
        <p:nvSpPr>
          <p:cNvPr id="325" name="Shape 325"/>
          <p:cNvSpPr/>
          <p:nvPr/>
        </p:nvSpPr>
        <p:spPr>
          <a:xfrm>
            <a:off x="4748783" y="1492250"/>
            <a:ext cx="1110506" cy="4852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features</a:t>
            </a:r>
          </a:p>
        </p:txBody>
      </p:sp>
      <p:sp>
        <p:nvSpPr>
          <p:cNvPr id="326" name="Shape 326"/>
          <p:cNvSpPr/>
          <p:nvPr/>
        </p:nvSpPr>
        <p:spPr>
          <a:xfrm>
            <a:off x="6018783" y="1492250"/>
            <a:ext cx="524272" cy="485230"/>
          </a:xfrm>
          <a:prstGeom prst="rect">
            <a:avLst/>
          </a:prstGeom>
          <a:solidFill>
            <a:srgbClr val="A8A8A8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bin</a:t>
            </a:r>
          </a:p>
        </p:txBody>
      </p:sp>
      <p:sp>
        <p:nvSpPr>
          <p:cNvPr id="327" name="Shape 327"/>
          <p:cNvSpPr/>
          <p:nvPr/>
        </p:nvSpPr>
        <p:spPr>
          <a:xfrm>
            <a:off x="6780783" y="1492250"/>
            <a:ext cx="965449" cy="485230"/>
          </a:xfrm>
          <a:prstGeom prst="rect">
            <a:avLst/>
          </a:prstGeom>
          <a:solidFill>
            <a:srgbClr val="A8A8A8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vendor</a:t>
            </a:r>
          </a:p>
        </p:txBody>
      </p:sp>
      <p:sp>
        <p:nvSpPr>
          <p:cNvPr id="328" name="Shape 328"/>
          <p:cNvSpPr/>
          <p:nvPr/>
        </p:nvSpPr>
        <p:spPr>
          <a:xfrm>
            <a:off x="2208783" y="2152650"/>
            <a:ext cx="2186434" cy="4852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Imagine/Promocode</a:t>
            </a:r>
          </a:p>
        </p:txBody>
      </p:sp>
      <p:sp>
        <p:nvSpPr>
          <p:cNvPr id="329" name="Shape 329"/>
          <p:cNvSpPr/>
          <p:nvPr/>
        </p:nvSpPr>
        <p:spPr>
          <a:xfrm>
            <a:off x="2196083" y="2717164"/>
            <a:ext cx="524272" cy="4852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etc</a:t>
            </a:r>
          </a:p>
        </p:txBody>
      </p:sp>
      <p:sp>
        <p:nvSpPr>
          <p:cNvPr id="330" name="Shape 330"/>
          <p:cNvSpPr/>
          <p:nvPr/>
        </p:nvSpPr>
        <p:spPr>
          <a:xfrm>
            <a:off x="2410582" y="3281679"/>
            <a:ext cx="131657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module.xml</a:t>
            </a:r>
          </a:p>
        </p:txBody>
      </p:sp>
      <p:sp>
        <p:nvSpPr>
          <p:cNvPr id="331" name="Shape 331"/>
          <p:cNvSpPr/>
          <p:nvPr/>
        </p:nvSpPr>
        <p:spPr>
          <a:xfrm>
            <a:off x="2410582" y="3561079"/>
            <a:ext cx="122917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events.xml</a:t>
            </a:r>
          </a:p>
        </p:txBody>
      </p:sp>
      <p:sp>
        <p:nvSpPr>
          <p:cNvPr id="332" name="Shape 332"/>
          <p:cNvSpPr/>
          <p:nvPr/>
        </p:nvSpPr>
        <p:spPr>
          <a:xfrm>
            <a:off x="3928864" y="2724150"/>
            <a:ext cx="815430" cy="4852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Model</a:t>
            </a:r>
          </a:p>
        </p:txBody>
      </p:sp>
      <p:sp>
        <p:nvSpPr>
          <p:cNvPr id="333" name="Shape 333"/>
          <p:cNvSpPr/>
          <p:nvPr/>
        </p:nvSpPr>
        <p:spPr>
          <a:xfrm>
            <a:off x="4197946" y="3218179"/>
            <a:ext cx="145018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Observer.php</a:t>
            </a:r>
          </a:p>
        </p:txBody>
      </p:sp>
      <p:sp>
        <p:nvSpPr>
          <p:cNvPr id="334" name="Shape 334"/>
          <p:cNvSpPr/>
          <p:nvPr/>
        </p:nvSpPr>
        <p:spPr>
          <a:xfrm>
            <a:off x="4195100" y="3497579"/>
            <a:ext cx="145587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Validator.php</a:t>
            </a:r>
          </a:p>
        </p:txBody>
      </p:sp>
      <p:sp>
        <p:nvSpPr>
          <p:cNvPr id="335" name="Shape 335"/>
          <p:cNvSpPr/>
          <p:nvPr/>
        </p:nvSpPr>
        <p:spPr>
          <a:xfrm>
            <a:off x="4055864" y="3867150"/>
            <a:ext cx="1229170" cy="4852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Validators</a:t>
            </a:r>
          </a:p>
        </p:txBody>
      </p:sp>
      <p:sp>
        <p:nvSpPr>
          <p:cNvPr id="336" name="Shape 336"/>
          <p:cNvSpPr/>
          <p:nvPr/>
        </p:nvSpPr>
        <p:spPr>
          <a:xfrm>
            <a:off x="4277482" y="4348479"/>
            <a:ext cx="211544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GlobalValidator.php</a:t>
            </a:r>
          </a:p>
        </p:txBody>
      </p:sp>
      <p:sp>
        <p:nvSpPr>
          <p:cNvPr id="337" name="Shape 337"/>
          <p:cNvSpPr/>
          <p:nvPr/>
        </p:nvSpPr>
        <p:spPr>
          <a:xfrm>
            <a:off x="4264782" y="4656250"/>
            <a:ext cx="193149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DateValidator.php</a:t>
            </a:r>
          </a:p>
        </p:txBody>
      </p:sp>
      <p:sp>
        <p:nvSpPr>
          <p:cNvPr id="338" name="Shape 338"/>
          <p:cNvSpPr/>
          <p:nvPr/>
        </p:nvSpPr>
        <p:spPr>
          <a:xfrm>
            <a:off x="467482" y="2774994"/>
            <a:ext cx="156325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composer.json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module.xml</a:t>
            </a:r>
          </a:p>
        </p:txBody>
      </p:sp>
      <p:sp>
        <p:nvSpPr>
          <p:cNvPr id="342" name="Shape 342"/>
          <p:cNvSpPr/>
          <p:nvPr/>
        </p:nvSpPr>
        <p:spPr>
          <a:xfrm>
            <a:off x="389737" y="1400810"/>
            <a:ext cx="6587256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84AFC8"/>
                </a:solidFill>
              </a:rPr>
              <a:t>&lt;?</a:t>
            </a:r>
            <a:r>
              <a:rPr>
                <a:solidFill>
                  <a:srgbClr val="FFFFFF"/>
                </a:solidFill>
              </a:rPr>
              <a:t>xml version</a:t>
            </a:r>
            <a:r>
              <a:t>="1.0"</a:t>
            </a:r>
            <a:r>
              <a:rPr>
                <a:solidFill>
                  <a:srgbClr val="84AFC8"/>
                </a:solidFill>
              </a:rPr>
              <a:t>?&gt;</a:t>
            </a:r>
            <a:br>
              <a:rPr>
                <a:solidFill>
                  <a:srgbClr val="84AFC8"/>
                </a:solidFill>
              </a:rPr>
            </a:br>
            <a:r>
              <a:rPr>
                <a:solidFill>
                  <a:srgbClr val="FFFFFF"/>
                </a:solidFill>
              </a:rPr>
              <a:t>&lt;</a:t>
            </a:r>
            <a:r>
              <a:rPr>
                <a:solidFill>
                  <a:srgbClr val="E7B23A"/>
                </a:solidFill>
              </a:rPr>
              <a:t>config </a:t>
            </a:r>
            <a:r>
              <a:rPr>
                <a:solidFill>
                  <a:srgbClr val="FFFFFF"/>
                </a:solidFill>
              </a:rPr>
              <a:t>xmlns:xsi</a:t>
            </a:r>
            <a:r>
              <a:t>="http://www.w3.org/2001/XMLSchema-instance" </a:t>
            </a:r>
            <a:r>
              <a:rPr>
                <a:solidFill>
                  <a:srgbClr val="FFFFFF"/>
                </a:solidFill>
              </a:rPr>
              <a:t>xsi:noNamespaceSchemaLocation</a:t>
            </a:r>
            <a:r>
              <a:t>=</a:t>
            </a: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"../../../../../lib/internal/Magento/Framework/Module/etc/module.xsd"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&lt;</a:t>
            </a:r>
            <a:r>
              <a:rPr>
                <a:solidFill>
                  <a:srgbClr val="E7B23A"/>
                </a:solidFill>
              </a:rPr>
              <a:t>module </a:t>
            </a:r>
            <a:r>
              <a:rPr>
                <a:solidFill>
                  <a:srgbClr val="FFFFFF"/>
                </a:solidFill>
              </a:rPr>
              <a:t>name</a:t>
            </a:r>
            <a:r>
              <a:t>="Imagine_Promocode" </a:t>
            </a:r>
            <a:r>
              <a:rPr>
                <a:solidFill>
                  <a:srgbClr val="FFFFFF"/>
                </a:solidFill>
              </a:rPr>
              <a:t>schema_version</a:t>
            </a:r>
            <a:r>
              <a:t>="1.0.0"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&lt;/</a:t>
            </a:r>
            <a:r>
              <a:rPr>
                <a:solidFill>
                  <a:srgbClr val="E7B23A"/>
                </a:solidFill>
              </a:rPr>
              <a:t>module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&lt;/</a:t>
            </a:r>
            <a:r>
              <a:rPr>
                <a:solidFill>
                  <a:srgbClr val="E7B23A"/>
                </a:solidFill>
              </a:rPr>
              <a:t>config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events.xml</a:t>
            </a:r>
          </a:p>
        </p:txBody>
      </p:sp>
      <p:sp>
        <p:nvSpPr>
          <p:cNvPr id="346" name="Shape 346"/>
          <p:cNvSpPr/>
          <p:nvPr/>
        </p:nvSpPr>
        <p:spPr>
          <a:xfrm>
            <a:off x="386841" y="1146810"/>
            <a:ext cx="6665267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84AFC8"/>
                </a:solidFill>
              </a:rPr>
              <a:t>&lt;?</a:t>
            </a:r>
            <a:r>
              <a:rPr>
                <a:solidFill>
                  <a:srgbClr val="FFFFFF"/>
                </a:solidFill>
              </a:rPr>
              <a:t>xml version</a:t>
            </a:r>
            <a:r>
              <a:t>="1.0"</a:t>
            </a:r>
            <a:r>
              <a:rPr>
                <a:solidFill>
                  <a:srgbClr val="84AFC8"/>
                </a:solidFill>
              </a:rPr>
              <a:t>?&gt;</a:t>
            </a:r>
            <a:br>
              <a:rPr>
                <a:solidFill>
                  <a:srgbClr val="84AFC8"/>
                </a:solidFill>
              </a:rPr>
            </a:br>
            <a:r>
              <a:rPr>
                <a:solidFill>
                  <a:srgbClr val="FFFFFF"/>
                </a:solidFill>
              </a:rPr>
              <a:t>&lt;</a:t>
            </a:r>
            <a:r>
              <a:rPr>
                <a:solidFill>
                  <a:srgbClr val="E7B23A"/>
                </a:solidFill>
              </a:rPr>
              <a:t>config </a:t>
            </a:r>
            <a:r>
              <a:rPr>
                <a:solidFill>
                  <a:srgbClr val="FFFFFF"/>
                </a:solidFill>
              </a:rPr>
              <a:t>xmlns:xsi</a:t>
            </a:r>
            <a:r>
              <a:t>="http://www.w3.org/2001/XMLSchema-instance" </a:t>
            </a:r>
            <a:r>
              <a:rPr>
                <a:solidFill>
                  <a:srgbClr val="FFFFFF"/>
                </a:solidFill>
              </a:rPr>
              <a:t>xsi:noNamespaceSchemaLocation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="../../../../../../lib/internal/Magento/Framework/Event/etc/events.xsd"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&lt;</a:t>
            </a:r>
            <a:r>
              <a:rPr>
                <a:solidFill>
                  <a:srgbClr val="E7B23A"/>
                </a:solidFill>
              </a:rPr>
              <a:t>event </a:t>
            </a:r>
            <a:r>
              <a:rPr>
                <a:solidFill>
                  <a:srgbClr val="FFFFFF"/>
                </a:solidFill>
              </a:rPr>
              <a:t>name</a:t>
            </a:r>
            <a:r>
              <a:t>="sales_quote_collect_totals_after"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&lt;</a:t>
            </a:r>
            <a:r>
              <a:rPr>
                <a:solidFill>
                  <a:srgbClr val="E7B23A"/>
                </a:solidFill>
              </a:rPr>
              <a:t>observer </a:t>
            </a:r>
            <a:r>
              <a:rPr>
                <a:solidFill>
                  <a:srgbClr val="FFFFFF"/>
                </a:solidFill>
              </a:rPr>
              <a:t>name</a:t>
            </a:r>
            <a:r>
              <a:t>="promocode" </a:t>
            </a: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      </a:t>
            </a:r>
            <a:r>
              <a:rPr>
                <a:solidFill>
                  <a:srgbClr val="FFFFFF"/>
                </a:solidFill>
              </a:rPr>
              <a:t>instance</a:t>
            </a:r>
            <a:r>
              <a:t>="Imagine\Promocode\Model\Observer" </a:t>
            </a: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      </a:t>
            </a:r>
            <a:r>
              <a:rPr>
                <a:solidFill>
                  <a:srgbClr val="FFFFFF"/>
                </a:solidFill>
              </a:rPr>
              <a:t>method</a:t>
            </a:r>
            <a:r>
              <a:t>="execute" </a:t>
            </a:r>
            <a:r>
              <a:rPr>
                <a:solidFill>
                  <a:srgbClr val="FFFFFF"/>
                </a:solidFill>
              </a:rPr>
              <a:t>/&gt;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&lt;/</a:t>
            </a:r>
            <a:r>
              <a:rPr>
                <a:solidFill>
                  <a:srgbClr val="E7B23A"/>
                </a:solidFill>
              </a:rPr>
              <a:t>event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&lt;/</a:t>
            </a:r>
            <a:r>
              <a:rPr>
                <a:solidFill>
                  <a:srgbClr val="E7B23A"/>
                </a:solidFill>
              </a:rPr>
              <a:t>config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xfrm>
            <a:off x="-454660" y="1671459"/>
            <a:ext cx="4064001" cy="180058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Quick Recap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we need to port over ?</a:t>
            </a:r>
          </a:p>
        </p:txBody>
      </p:sp>
      <p:sp>
        <p:nvSpPr>
          <p:cNvPr id="351" name="Shape 3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Observer file</a:t>
            </a:r>
          </a:p>
          <a:p>
            <a:pPr/>
            <a:r>
              <a:t>Validator </a:t>
            </a:r>
          </a:p>
          <a:p>
            <a:pPr/>
            <a:r>
              <a:t>Validators..</a:t>
            </a:r>
          </a:p>
          <a:p>
            <a:pPr lvl="1" marL="800100" indent="-342900">
              <a:buChar char="•"/>
            </a:pPr>
            <a:r>
              <a:t>Date Validator</a:t>
            </a:r>
          </a:p>
          <a:p>
            <a:pPr lvl="1" marL="800100" indent="-342900">
              <a:buChar char="•"/>
            </a:pPr>
            <a:r>
              <a:t>Global Validator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4936257" y="1465517"/>
            <a:ext cx="3891410" cy="2266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54" name="Shape 354"/>
          <p:cNvSpPr/>
          <p:nvPr>
            <p:ph type="title"/>
          </p:nvPr>
        </p:nvSpPr>
        <p:spPr>
          <a:xfrm>
            <a:off x="-454660" y="1671459"/>
            <a:ext cx="4064001" cy="180058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Introducing PHPSpec</a:t>
            </a:r>
          </a:p>
        </p:txBody>
      </p:sp>
      <p:pic>
        <p:nvPicPr>
          <p:cNvPr id="3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1083" y="1670050"/>
            <a:ext cx="3314701" cy="180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M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550" y="647700"/>
            <a:ext cx="6692900" cy="410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Validator</a:t>
            </a:r>
          </a:p>
        </p:txBody>
      </p:sp>
      <p:sp>
        <p:nvSpPr>
          <p:cNvPr id="361" name="Shape 361"/>
          <p:cNvSpPr/>
          <p:nvPr/>
        </p:nvSpPr>
        <p:spPr>
          <a:xfrm>
            <a:off x="1136706" y="758068"/>
            <a:ext cx="687058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4BBC7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28EFEF"/>
                </a:solidFill>
              </a:rPr>
              <a:t>phpspec</a:t>
            </a:r>
            <a:r>
              <a:rPr>
                <a:solidFill>
                  <a:srgbClr val="F5F5F5"/>
                </a:solidFill>
              </a:rPr>
              <a:t> </a:t>
            </a:r>
            <a:r>
              <a:t>describe</a:t>
            </a:r>
            <a:r>
              <a:rPr>
                <a:solidFill>
                  <a:srgbClr val="F5F5F5"/>
                </a:solidFill>
              </a:rPr>
              <a:t> </a:t>
            </a:r>
            <a:r>
              <a:t>Imagine/Promocode/Model/Validator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2375715" y="1944485"/>
            <a:ext cx="6229535" cy="802564"/>
          </a:xfrm>
          <a:prstGeom prst="rect">
            <a:avLst/>
          </a:prstGeom>
        </p:spPr>
        <p:txBody>
          <a:bodyPr/>
          <a:lstStyle>
            <a:lvl1pPr defTabSz="379475">
              <a:defRPr sz="4980"/>
            </a:lvl1pPr>
          </a:lstStyle>
          <a:p>
            <a:pPr/>
            <a:r>
              <a:t>Introduction to TDD</a:t>
            </a:r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3666557" y="2585704"/>
            <a:ext cx="5187406" cy="461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70331">
              <a:defRPr sz="2592"/>
            </a:lvl1pPr>
          </a:lstStyle>
          <a:p>
            <a:pPr/>
            <a:r>
              <a:t>What is Test Driven 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Validator</a:t>
            </a:r>
          </a:p>
        </p:txBody>
      </p:sp>
      <p:sp>
        <p:nvSpPr>
          <p:cNvPr id="365" name="Shape 365"/>
          <p:cNvSpPr/>
          <p:nvPr/>
        </p:nvSpPr>
        <p:spPr>
          <a:xfrm rot="5436887">
            <a:off x="3891856" y="144144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66" name="Shape 366"/>
          <p:cNvSpPr/>
          <p:nvPr/>
        </p:nvSpPr>
        <p:spPr>
          <a:xfrm>
            <a:off x="1158963" y="3278187"/>
            <a:ext cx="6369036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rPr>
                <a:solidFill>
                  <a:srgbClr val="FFFFFF"/>
                </a:solidFill>
              </a:rPr>
              <a:t>it_is_initializable()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-&gt;shouldHaveType(</a:t>
            </a:r>
            <a:r>
              <a:t>'Imagine\Promocode\Model\Validator'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1136706" y="758068"/>
            <a:ext cx="687058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4BBC7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28EFEF"/>
                </a:solidFill>
              </a:rPr>
              <a:t>phpspec</a:t>
            </a:r>
            <a:r>
              <a:rPr>
                <a:solidFill>
                  <a:srgbClr val="F5F5F5"/>
                </a:solidFill>
              </a:rPr>
              <a:t> </a:t>
            </a:r>
            <a:r>
              <a:t>describe</a:t>
            </a:r>
            <a:r>
              <a:rPr>
                <a:solidFill>
                  <a:srgbClr val="F5F5F5"/>
                </a:solidFill>
              </a:rPr>
              <a:t> </a:t>
            </a:r>
            <a:r>
              <a:t>Imagine/Promocode/Model/Validator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70" name="Shape 3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our date validator</a:t>
            </a:r>
          </a:p>
        </p:txBody>
      </p:sp>
      <p:sp>
        <p:nvSpPr>
          <p:cNvPr id="371" name="Shape 371"/>
          <p:cNvSpPr/>
          <p:nvPr/>
        </p:nvSpPr>
        <p:spPr>
          <a:xfrm>
            <a:off x="356140" y="1099315"/>
            <a:ext cx="6359232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it_should_validate_and_throw_exception_invalid_date(</a:t>
            </a:r>
            <a:br/>
            <a:r>
              <a:t>    \Magento\SalesRule\Model\Rule $rule,</a:t>
            </a:r>
            <a:br/>
            <a:r>
              <a:t>    \Magento\SalesRule\Model\Coupon $coupon</a:t>
            </a:r>
            <a:br/>
            <a:r>
              <a:t>) {</a:t>
            </a:r>
            <a:br/>
            <a:r>
              <a:t>    $rule-&gt;getFromDate()-&gt;willReturn(</a:t>
            </a:r>
            <a:r>
              <a:rPr>
                <a:solidFill>
                  <a:srgbClr val="FFFC92"/>
                </a:solidFill>
              </a:rPr>
              <a:t>'2017-01-01'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br/>
            <a:r>
              <a:t>        </a:t>
            </a:r>
            <a:r>
              <a:rPr>
                <a:solidFill>
                  <a:srgbClr val="FFFC92"/>
                </a:solidFill>
              </a:rPr>
              <a:t>'rule' </a:t>
            </a:r>
            <a:r>
              <a:t>=&gt; $rule,</a:t>
            </a:r>
            <a:br/>
            <a:r>
              <a:t>        </a:t>
            </a:r>
            <a:r>
              <a:rPr>
                <a:solidFill>
                  <a:srgbClr val="FFFC92"/>
                </a:solidFill>
              </a:rPr>
              <a:t>'coupon' </a:t>
            </a:r>
            <a:r>
              <a:t>=&gt; $coupon</a:t>
            </a:r>
            <a:br/>
            <a:r>
              <a:t>    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</a:t>
            </a:r>
            <a:r>
              <a:rPr>
                <a:solidFill>
                  <a:srgbClr val="FFFC92"/>
                </a:solidFill>
              </a:rPr>
              <a:t>'Your coupon is not valid yet. It will be active on 2017-01-01'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)-&gt;duringValidate(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372" name="Shape 372"/>
          <p:cNvSpPr/>
          <p:nvPr/>
        </p:nvSpPr>
        <p:spPr>
          <a:xfrm>
            <a:off x="3058841" y="629985"/>
            <a:ext cx="2366899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ValidatorSpec.php</a:t>
            </a:r>
          </a:p>
        </p:txBody>
      </p:sp>
      <p:sp>
        <p:nvSpPr>
          <p:cNvPr id="373" name="Shape 373"/>
          <p:cNvSpPr/>
          <p:nvPr/>
        </p:nvSpPr>
        <p:spPr>
          <a:xfrm>
            <a:off x="-90826" y="1415025"/>
            <a:ext cx="9198651" cy="3873895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76" name="Shape 376"/>
          <p:cNvSpPr/>
          <p:nvPr/>
        </p:nvSpPr>
        <p:spPr>
          <a:xfrm>
            <a:off x="356140" y="1099315"/>
            <a:ext cx="6359232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it_should_validate_and_throw_exception_invalid_date(</a:t>
            </a:r>
            <a:br/>
            <a:r>
              <a:t>    \Magento\SalesRule\Model\Rule $rule,</a:t>
            </a:r>
            <a:br/>
            <a:r>
              <a:t>    \Magento\SalesRule\Model\Coupon $coupon</a:t>
            </a:r>
            <a:br/>
            <a:r>
              <a:t>) {</a:t>
            </a:r>
            <a:br/>
            <a:r>
              <a:t>    $rule-&gt;getFromDate()-&gt;willReturn(</a:t>
            </a:r>
            <a:r>
              <a:rPr>
                <a:solidFill>
                  <a:srgbClr val="FFFC92"/>
                </a:solidFill>
              </a:rPr>
              <a:t>'2017-01-01'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br/>
            <a:r>
              <a:t>        </a:t>
            </a:r>
            <a:r>
              <a:rPr>
                <a:solidFill>
                  <a:srgbClr val="FFFC92"/>
                </a:solidFill>
              </a:rPr>
              <a:t>'rule' </a:t>
            </a:r>
            <a:r>
              <a:t>=&gt; $rule,</a:t>
            </a:r>
            <a:br/>
            <a:r>
              <a:t>        </a:t>
            </a:r>
            <a:r>
              <a:rPr>
                <a:solidFill>
                  <a:srgbClr val="FFFC92"/>
                </a:solidFill>
              </a:rPr>
              <a:t>'coupon' </a:t>
            </a:r>
            <a:r>
              <a:t>=&gt; $coupon</a:t>
            </a:r>
            <a:br/>
            <a:r>
              <a:t>    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</a:t>
            </a:r>
            <a:r>
              <a:rPr>
                <a:solidFill>
                  <a:srgbClr val="FFFC92"/>
                </a:solidFill>
              </a:rPr>
              <a:t>'Your coupon is not valid yet. It will be active on 2017-01-01'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)-&gt;duringValidate(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377" name="Shape 377"/>
          <p:cNvSpPr/>
          <p:nvPr/>
        </p:nvSpPr>
        <p:spPr>
          <a:xfrm>
            <a:off x="-90826" y="1903826"/>
            <a:ext cx="9198651" cy="3334294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8" name="Shape 378"/>
          <p:cNvSpPr/>
          <p:nvPr/>
        </p:nvSpPr>
        <p:spPr>
          <a:xfrm>
            <a:off x="6364938" y="1389410"/>
            <a:ext cx="134978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doubles</a:t>
            </a:r>
          </a:p>
        </p:txBody>
      </p:sp>
      <p:sp>
        <p:nvSpPr>
          <p:cNvPr id="379" name="Shape 379"/>
          <p:cNvSpPr/>
          <p:nvPr/>
        </p:nvSpPr>
        <p:spPr>
          <a:xfrm>
            <a:off x="-90826" y="-426228"/>
            <a:ext cx="9198651" cy="1530336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0" name="Shape 380"/>
          <p:cNvSpPr/>
          <p:nvPr/>
        </p:nvSpPr>
        <p:spPr>
          <a:xfrm>
            <a:off x="3382176" y="590905"/>
            <a:ext cx="185263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ValidatorSpec.php</a:t>
            </a:r>
          </a:p>
        </p:txBody>
      </p:sp>
      <p:sp>
        <p:nvSpPr>
          <p:cNvPr id="381" name="Shape 381"/>
          <p:cNvSpPr/>
          <p:nvPr/>
        </p:nvSpPr>
        <p:spPr>
          <a:xfrm>
            <a:off x="584914" y="1392109"/>
            <a:ext cx="4346180" cy="519878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82" name="Shape 382"/>
          <p:cNvSpPr/>
          <p:nvPr/>
        </p:nvSpPr>
        <p:spPr>
          <a:xfrm rot="10805014">
            <a:off x="5323854" y="1399733"/>
            <a:ext cx="853179" cy="512943"/>
          </a:xfrm>
          <a:prstGeom prst="rightArrow">
            <a:avLst>
              <a:gd name="adj1" fmla="val 32000"/>
              <a:gd name="adj2" fmla="val 106451"/>
            </a:avLst>
          </a:prstGeom>
          <a:solidFill>
            <a:schemeClr val="accent3"/>
          </a:solidFill>
          <a:ln w="38100">
            <a:solidFill>
              <a:srgbClr val="FFFFFF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3" name="Shape 3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our date validator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86" name="Shape 386"/>
          <p:cNvSpPr/>
          <p:nvPr/>
        </p:nvSpPr>
        <p:spPr>
          <a:xfrm>
            <a:off x="356140" y="1099315"/>
            <a:ext cx="6359232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it_should_validate_and_throw_exception_invalid_date(</a:t>
            </a:r>
            <a:br/>
            <a:r>
              <a:t>    \Magento\SalesRule\Model\Rule $rule,</a:t>
            </a:r>
            <a:br/>
            <a:r>
              <a:t>    \Magento\SalesRule\Model\Coupon $coupon</a:t>
            </a:r>
            <a:br/>
            <a:r>
              <a:t>) {</a:t>
            </a:r>
            <a:br/>
            <a:r>
              <a:t>    $rule-&gt;getFromDate()-&gt;willReturn(</a:t>
            </a:r>
            <a:r>
              <a:rPr>
                <a:solidFill>
                  <a:srgbClr val="FFFC92"/>
                </a:solidFill>
              </a:rPr>
              <a:t>'2017-01-01'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br/>
            <a:r>
              <a:t>        </a:t>
            </a:r>
            <a:r>
              <a:rPr>
                <a:solidFill>
                  <a:srgbClr val="FFFC92"/>
                </a:solidFill>
              </a:rPr>
              <a:t>'rule' </a:t>
            </a:r>
            <a:r>
              <a:t>=&gt; $rule,</a:t>
            </a:r>
            <a:br/>
            <a:r>
              <a:t>        </a:t>
            </a:r>
            <a:r>
              <a:rPr>
                <a:solidFill>
                  <a:srgbClr val="FFFC92"/>
                </a:solidFill>
              </a:rPr>
              <a:t>'coupon' </a:t>
            </a:r>
            <a:r>
              <a:t>=&gt; $coupon</a:t>
            </a:r>
            <a:br/>
            <a:r>
              <a:t>    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</a:t>
            </a:r>
            <a:r>
              <a:rPr>
                <a:solidFill>
                  <a:srgbClr val="FFFC92"/>
                </a:solidFill>
              </a:rPr>
              <a:t>'Your coupon is not valid yet. It will be active on 2017-01-01'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)-&gt;duringValidate(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387" name="Shape 387"/>
          <p:cNvSpPr/>
          <p:nvPr/>
        </p:nvSpPr>
        <p:spPr>
          <a:xfrm>
            <a:off x="-90826" y="2410288"/>
            <a:ext cx="9198651" cy="2827832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8" name="Shape 388"/>
          <p:cNvSpPr/>
          <p:nvPr/>
        </p:nvSpPr>
        <p:spPr>
          <a:xfrm>
            <a:off x="-27326" y="-1112028"/>
            <a:ext cx="9198651" cy="2265746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9" name="Shape 389"/>
          <p:cNvSpPr/>
          <p:nvPr/>
        </p:nvSpPr>
        <p:spPr>
          <a:xfrm>
            <a:off x="3382176" y="590905"/>
            <a:ext cx="185263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ValidatorSpec.php</a:t>
            </a:r>
          </a:p>
        </p:txBody>
      </p:sp>
      <p:sp>
        <p:nvSpPr>
          <p:cNvPr id="390" name="Shape 390"/>
          <p:cNvSpPr/>
          <p:nvPr/>
        </p:nvSpPr>
        <p:spPr>
          <a:xfrm>
            <a:off x="496391" y="2153568"/>
            <a:ext cx="5115612" cy="253719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91" name="Shape 391"/>
          <p:cNvSpPr/>
          <p:nvPr/>
        </p:nvSpPr>
        <p:spPr>
          <a:xfrm rot="10805014">
            <a:off x="5958854" y="2034733"/>
            <a:ext cx="853179" cy="512943"/>
          </a:xfrm>
          <a:prstGeom prst="rightArrow">
            <a:avLst>
              <a:gd name="adj1" fmla="val 32000"/>
              <a:gd name="adj2" fmla="val 106451"/>
            </a:avLst>
          </a:prstGeom>
          <a:solidFill>
            <a:schemeClr val="accent3"/>
          </a:solidFill>
          <a:ln w="38100">
            <a:solidFill>
              <a:srgbClr val="FFFFFF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2" name="Shape 3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our date validator</a:t>
            </a:r>
          </a:p>
        </p:txBody>
      </p:sp>
      <p:sp>
        <p:nvSpPr>
          <p:cNvPr id="393" name="Shape 393"/>
          <p:cNvSpPr/>
          <p:nvPr/>
        </p:nvSpPr>
        <p:spPr>
          <a:xfrm>
            <a:off x="6999938" y="2024410"/>
            <a:ext cx="93445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396" name="Shape 396"/>
          <p:cNvSpPr/>
          <p:nvPr/>
        </p:nvSpPr>
        <p:spPr>
          <a:xfrm>
            <a:off x="356140" y="1099315"/>
            <a:ext cx="6359232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it_should_validate_and_throw_exception_invalid_date(</a:t>
            </a:r>
            <a:br/>
            <a:r>
              <a:t>    \Magento\SalesRule\Model\Rule $rule,</a:t>
            </a:r>
            <a:br/>
            <a:r>
              <a:t>    \Magento\SalesRule\Model\Coupon $coupon</a:t>
            </a:r>
            <a:br/>
            <a:r>
              <a:t>) {</a:t>
            </a:r>
            <a:br/>
            <a:r>
              <a:t>    $rule-&gt;getFromDate()-&gt;willReturn(</a:t>
            </a:r>
            <a:r>
              <a:rPr>
                <a:solidFill>
                  <a:srgbClr val="FFFC92"/>
                </a:solidFill>
              </a:rPr>
              <a:t>'2017-01-01'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br/>
            <a:r>
              <a:t>        </a:t>
            </a:r>
            <a:r>
              <a:rPr>
                <a:solidFill>
                  <a:srgbClr val="FFFC92"/>
                </a:solidFill>
              </a:rPr>
              <a:t>'rule' </a:t>
            </a:r>
            <a:r>
              <a:t>=&gt; $rule,</a:t>
            </a:r>
            <a:br/>
            <a:r>
              <a:t>        </a:t>
            </a:r>
            <a:r>
              <a:rPr>
                <a:solidFill>
                  <a:srgbClr val="FFFC92"/>
                </a:solidFill>
              </a:rPr>
              <a:t>'coupon' </a:t>
            </a:r>
            <a:r>
              <a:t>=&gt; $coupon</a:t>
            </a:r>
            <a:br/>
            <a:r>
              <a:t>    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</a:t>
            </a:r>
            <a:r>
              <a:rPr>
                <a:solidFill>
                  <a:srgbClr val="FFFC92"/>
                </a:solidFill>
              </a:rPr>
              <a:t>'Your coupon is not valid yet. It will be active on 2017-01-01'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)-&gt;duringValidate(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397" name="Shape 397"/>
          <p:cNvSpPr/>
          <p:nvPr/>
        </p:nvSpPr>
        <p:spPr>
          <a:xfrm>
            <a:off x="-27326" y="-32528"/>
            <a:ext cx="9198651" cy="4175509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8" name="Shape 398"/>
          <p:cNvSpPr/>
          <p:nvPr/>
        </p:nvSpPr>
        <p:spPr>
          <a:xfrm>
            <a:off x="3382176" y="590905"/>
            <a:ext cx="185263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ValidatorSpec.php</a:t>
            </a:r>
          </a:p>
        </p:txBody>
      </p:sp>
      <p:sp>
        <p:nvSpPr>
          <p:cNvPr id="399" name="Shape 399"/>
          <p:cNvSpPr/>
          <p:nvPr/>
        </p:nvSpPr>
        <p:spPr>
          <a:xfrm>
            <a:off x="496391" y="4185568"/>
            <a:ext cx="6034902" cy="253719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00" name="Shape 4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our date validator</a:t>
            </a:r>
          </a:p>
        </p:txBody>
      </p:sp>
      <p:sp>
        <p:nvSpPr>
          <p:cNvPr id="401" name="Shape 401"/>
          <p:cNvSpPr/>
          <p:nvPr/>
        </p:nvSpPr>
        <p:spPr>
          <a:xfrm>
            <a:off x="-27326" y="4488672"/>
            <a:ext cx="9198651" cy="4175509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2" name="Shape 402"/>
          <p:cNvSpPr/>
          <p:nvPr/>
        </p:nvSpPr>
        <p:spPr>
          <a:xfrm>
            <a:off x="7126938" y="4056410"/>
            <a:ext cx="146802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outcome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05" name="Shape 4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Date Validator </a:t>
            </a:r>
          </a:p>
        </p:txBody>
      </p:sp>
      <p:sp>
        <p:nvSpPr>
          <p:cNvPr id="406" name="Shape 406"/>
          <p:cNvSpPr/>
          <p:nvPr/>
        </p:nvSpPr>
        <p:spPr>
          <a:xfrm>
            <a:off x="39645" y="596980"/>
            <a:ext cx="9102593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5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Imagine/Promocode/Model/Validator/DateValidator</a:t>
            </a:r>
          </a:p>
        </p:txBody>
      </p:sp>
      <p:sp>
        <p:nvSpPr>
          <p:cNvPr id="407" name="Shape 407"/>
          <p:cNvSpPr/>
          <p:nvPr/>
        </p:nvSpPr>
        <p:spPr>
          <a:xfrm>
            <a:off x="1963877" y="1908810"/>
            <a:ext cx="4476748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let()</a:t>
            </a:r>
            <a:br/>
            <a:r>
              <a:t>{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-&gt;beConstructedThrough(</a:t>
            </a:r>
            <a:r>
              <a:rPr>
                <a:solidFill>
                  <a:srgbClr val="FFFC92"/>
                </a:solidFill>
              </a:rPr>
              <a:t>'validate'</a:t>
            </a:r>
            <a:r>
              <a:t>, []);</a:t>
            </a:r>
            <a:b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10" name="Shape 410"/>
          <p:cNvSpPr/>
          <p:nvPr/>
        </p:nvSpPr>
        <p:spPr>
          <a:xfrm>
            <a:off x="374586" y="1146810"/>
            <a:ext cx="6306100" cy="3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it_should_throw_an_invalid_date_exception(</a:t>
            </a:r>
            <a:br/>
            <a:r>
              <a:t>    \Magento\SalesRule\Model\Rule $rule,</a:t>
            </a:r>
            <a:br/>
            <a:r>
              <a:t>    \Magento\Sales\Model\Quote $quote</a:t>
            </a:r>
            <a:br/>
            <a:r>
              <a:t>) {</a:t>
            </a:r>
            <a:br/>
            <a:r>
              <a:t>    $rule-&gt;getFromDate()-&gt;willReturn(</a:t>
            </a:r>
            <a:r>
              <a:rPr>
                <a:solidFill>
                  <a:srgbClr val="FFFC92"/>
                </a:solidFill>
              </a:rPr>
              <a:t>'2017-01-01'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'rule' </a:t>
            </a:r>
            <a:r>
              <a:t>=&gt; $rule);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FFFC92"/>
                </a:solidFill>
              </a:rPr>
              <a:t>'Your coupon is not valid yet. It will be active on 2017-01-01</a:t>
            </a:r>
            <a:endParaRPr>
              <a:solidFill>
                <a:srgbClr val="FFFC92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C92"/>
                </a:solidFill>
              </a:rPr>
              <a:t>    ‘</a:t>
            </a:r>
            <a:r>
              <a:t>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)-&gt;duringWith(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411" name="Shape 411"/>
          <p:cNvSpPr/>
          <p:nvPr/>
        </p:nvSpPr>
        <p:spPr>
          <a:xfrm>
            <a:off x="-27326" y="1482295"/>
            <a:ext cx="9198651" cy="3935846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2" name="Shape 412"/>
          <p:cNvSpPr/>
          <p:nvPr/>
        </p:nvSpPr>
        <p:spPr>
          <a:xfrm>
            <a:off x="-154326" y="-2810305"/>
            <a:ext cx="9656943" cy="3935846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Date Validator </a:t>
            </a:r>
          </a:p>
        </p:txBody>
      </p:sp>
      <p:sp>
        <p:nvSpPr>
          <p:cNvPr id="414" name="Shape 414"/>
          <p:cNvSpPr/>
          <p:nvPr/>
        </p:nvSpPr>
        <p:spPr>
          <a:xfrm>
            <a:off x="1577501" y="584280"/>
            <a:ext cx="598899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Imagine/Promocode/Model/Validator/DateValidator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17" name="Shape 417"/>
          <p:cNvSpPr/>
          <p:nvPr/>
        </p:nvSpPr>
        <p:spPr>
          <a:xfrm>
            <a:off x="374586" y="1146810"/>
            <a:ext cx="6306100" cy="3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it_should_throw_an_invalid_date_exception(</a:t>
            </a:r>
            <a:br/>
            <a:r>
              <a:t>    \Magento\SalesRule\Model\Rule $rule,</a:t>
            </a:r>
            <a:br/>
            <a:r>
              <a:t>    \Magento\Sales\Model\Quote $quote</a:t>
            </a:r>
            <a:br/>
            <a:r>
              <a:t>) {</a:t>
            </a:r>
            <a:br/>
            <a:r>
              <a:t>    $rule-&gt;getFromDate()-&gt;willReturn(</a:t>
            </a:r>
            <a:r>
              <a:rPr>
                <a:solidFill>
                  <a:srgbClr val="FFFC92"/>
                </a:solidFill>
              </a:rPr>
              <a:t>'2017-01-01'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'rule' </a:t>
            </a:r>
            <a:r>
              <a:t>=&gt; $rule);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FFFC92"/>
                </a:solidFill>
              </a:rPr>
              <a:t>'Your coupon is not valid yet. It will be active on 2017-01-01</a:t>
            </a:r>
            <a:endParaRPr>
              <a:solidFill>
                <a:srgbClr val="FFFC92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C92"/>
                </a:solidFill>
              </a:rPr>
              <a:t>    ‘</a:t>
            </a:r>
            <a:r>
              <a:t>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)-&gt;duringWith(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418" name="Shape 418"/>
          <p:cNvSpPr/>
          <p:nvPr/>
        </p:nvSpPr>
        <p:spPr>
          <a:xfrm>
            <a:off x="-27326" y="1939495"/>
            <a:ext cx="9198652" cy="3935846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9" name="Shape 419"/>
          <p:cNvSpPr/>
          <p:nvPr/>
        </p:nvSpPr>
        <p:spPr>
          <a:xfrm>
            <a:off x="-154326" y="-2492805"/>
            <a:ext cx="9656943" cy="3935846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0" name="Shape 4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Date Validator </a:t>
            </a:r>
          </a:p>
        </p:txBody>
      </p:sp>
      <p:sp>
        <p:nvSpPr>
          <p:cNvPr id="421" name="Shape 421"/>
          <p:cNvSpPr/>
          <p:nvPr/>
        </p:nvSpPr>
        <p:spPr>
          <a:xfrm>
            <a:off x="1577501" y="596980"/>
            <a:ext cx="598899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Imagine/Promocode/Model/Validator/DateValidator</a:t>
            </a:r>
          </a:p>
        </p:txBody>
      </p:sp>
      <p:sp>
        <p:nvSpPr>
          <p:cNvPr id="422" name="Shape 422"/>
          <p:cNvSpPr/>
          <p:nvPr/>
        </p:nvSpPr>
        <p:spPr>
          <a:xfrm>
            <a:off x="5983938" y="1427510"/>
            <a:ext cx="134978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doubles</a:t>
            </a:r>
          </a:p>
        </p:txBody>
      </p:sp>
      <p:sp>
        <p:nvSpPr>
          <p:cNvPr id="423" name="Shape 423"/>
          <p:cNvSpPr/>
          <p:nvPr/>
        </p:nvSpPr>
        <p:spPr>
          <a:xfrm rot="10805014">
            <a:off x="4936129" y="1458876"/>
            <a:ext cx="853179" cy="512943"/>
          </a:xfrm>
          <a:prstGeom prst="rightArrow">
            <a:avLst>
              <a:gd name="adj1" fmla="val 32000"/>
              <a:gd name="adj2" fmla="val 106451"/>
            </a:avLst>
          </a:prstGeom>
          <a:solidFill>
            <a:schemeClr val="accent3"/>
          </a:solidFill>
          <a:ln w="38100">
            <a:solidFill>
              <a:srgbClr val="FFFFFF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4" name="Shape 424"/>
          <p:cNvSpPr/>
          <p:nvPr/>
        </p:nvSpPr>
        <p:spPr>
          <a:xfrm>
            <a:off x="546814" y="1430209"/>
            <a:ext cx="3951731" cy="519878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27" name="Shape 427"/>
          <p:cNvSpPr/>
          <p:nvPr/>
        </p:nvSpPr>
        <p:spPr>
          <a:xfrm>
            <a:off x="374586" y="1146810"/>
            <a:ext cx="6306100" cy="3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it_should_throw_an_invalid_date_exception(</a:t>
            </a:r>
            <a:br/>
            <a:r>
              <a:t>    \Magento\SalesRule\Model\Rule $rule,</a:t>
            </a:r>
            <a:br/>
            <a:r>
              <a:t>    \Magento\Sales\Model\Quote $quote</a:t>
            </a:r>
            <a:br/>
            <a:r>
              <a:t>) {</a:t>
            </a:r>
            <a:br/>
            <a:r>
              <a:t>    $rule-&gt;getFromDate()-&gt;willReturn(</a:t>
            </a:r>
            <a:r>
              <a:rPr>
                <a:solidFill>
                  <a:srgbClr val="FFFC92"/>
                </a:solidFill>
              </a:rPr>
              <a:t>'2017-01-01'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'rule' </a:t>
            </a:r>
            <a:r>
              <a:t>=&gt; $rule);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FFFC92"/>
                </a:solidFill>
              </a:rPr>
              <a:t>'Your coupon is not valid yet. It will be active on 2017-01-01</a:t>
            </a:r>
            <a:endParaRPr>
              <a:solidFill>
                <a:srgbClr val="FFFC92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C92"/>
                </a:solidFill>
              </a:rPr>
              <a:t>    ‘</a:t>
            </a:r>
            <a:r>
              <a:t>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)-&gt;duringWith(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428" name="Shape 428"/>
          <p:cNvSpPr/>
          <p:nvPr/>
        </p:nvSpPr>
        <p:spPr>
          <a:xfrm>
            <a:off x="-27326" y="2504877"/>
            <a:ext cx="9198652" cy="3408564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9" name="Shape 429"/>
          <p:cNvSpPr/>
          <p:nvPr/>
        </p:nvSpPr>
        <p:spPr>
          <a:xfrm>
            <a:off x="-154326" y="-2518205"/>
            <a:ext cx="9656943" cy="4693629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30" name="Shape 4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Date Validator </a:t>
            </a:r>
          </a:p>
        </p:txBody>
      </p:sp>
      <p:sp>
        <p:nvSpPr>
          <p:cNvPr id="431" name="Shape 431"/>
          <p:cNvSpPr/>
          <p:nvPr/>
        </p:nvSpPr>
        <p:spPr>
          <a:xfrm>
            <a:off x="1577501" y="584280"/>
            <a:ext cx="598899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Imagine/Promocode/Model/Validator/DateValidator</a:t>
            </a:r>
          </a:p>
        </p:txBody>
      </p:sp>
      <p:sp>
        <p:nvSpPr>
          <p:cNvPr id="432" name="Shape 432"/>
          <p:cNvSpPr/>
          <p:nvPr/>
        </p:nvSpPr>
        <p:spPr>
          <a:xfrm>
            <a:off x="6057625" y="2159056"/>
            <a:ext cx="207243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Setting Expectations</a:t>
            </a:r>
          </a:p>
        </p:txBody>
      </p:sp>
      <p:sp>
        <p:nvSpPr>
          <p:cNvPr id="433" name="Shape 433"/>
          <p:cNvSpPr/>
          <p:nvPr/>
        </p:nvSpPr>
        <p:spPr>
          <a:xfrm>
            <a:off x="546814" y="2204909"/>
            <a:ext cx="5135457" cy="265247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36" name="Shape 436"/>
          <p:cNvSpPr/>
          <p:nvPr/>
        </p:nvSpPr>
        <p:spPr>
          <a:xfrm>
            <a:off x="374586" y="1146810"/>
            <a:ext cx="6306100" cy="3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it_should_throw_an_invalid_date_exception(</a:t>
            </a:r>
            <a:br/>
            <a:r>
              <a:t>    \Magento\SalesRule\Model\Rule $rule,</a:t>
            </a:r>
            <a:br/>
            <a:r>
              <a:t>    \Magento\Sales\Model\Quote $quote</a:t>
            </a:r>
            <a:br/>
            <a:r>
              <a:t>) {</a:t>
            </a:r>
            <a:br/>
            <a:r>
              <a:t>    $rule-&gt;getFromDate()-&gt;willReturn(</a:t>
            </a:r>
            <a:r>
              <a:rPr>
                <a:solidFill>
                  <a:srgbClr val="FFFC92"/>
                </a:solidFill>
              </a:rPr>
              <a:t>'2017-01-01'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'rule' </a:t>
            </a:r>
            <a:r>
              <a:t>=&gt; $rule);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FFFC92"/>
                </a:solidFill>
              </a:rPr>
              <a:t>'Your coupon is not valid yet. It will be active on 2017-01-01</a:t>
            </a:r>
            <a:endParaRPr>
              <a:solidFill>
                <a:srgbClr val="FFFC92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C92"/>
                </a:solidFill>
              </a:rPr>
              <a:t>    ‘</a:t>
            </a:r>
            <a:r>
              <a:t>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)-&gt;duringWith(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437" name="Shape 437"/>
          <p:cNvSpPr/>
          <p:nvPr/>
        </p:nvSpPr>
        <p:spPr>
          <a:xfrm>
            <a:off x="-27326" y="3994448"/>
            <a:ext cx="9198652" cy="1918993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38" name="Shape 438"/>
          <p:cNvSpPr/>
          <p:nvPr/>
        </p:nvSpPr>
        <p:spPr>
          <a:xfrm>
            <a:off x="-154326" y="-994205"/>
            <a:ext cx="9656943" cy="4693629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39" name="Shape 4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Date Validator </a:t>
            </a:r>
          </a:p>
        </p:txBody>
      </p:sp>
      <p:sp>
        <p:nvSpPr>
          <p:cNvPr id="440" name="Shape 440"/>
          <p:cNvSpPr/>
          <p:nvPr/>
        </p:nvSpPr>
        <p:spPr>
          <a:xfrm>
            <a:off x="1577501" y="584280"/>
            <a:ext cx="598899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Imagine/Promocode/Model/Validator/DateValidator</a:t>
            </a:r>
          </a:p>
        </p:txBody>
      </p:sp>
      <p:sp>
        <p:nvSpPr>
          <p:cNvPr id="441" name="Shape 441"/>
          <p:cNvSpPr/>
          <p:nvPr/>
        </p:nvSpPr>
        <p:spPr>
          <a:xfrm>
            <a:off x="6565625" y="3670355"/>
            <a:ext cx="93221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outcome</a:t>
            </a:r>
          </a:p>
        </p:txBody>
      </p:sp>
      <p:sp>
        <p:nvSpPr>
          <p:cNvPr id="442" name="Shape 442"/>
          <p:cNvSpPr/>
          <p:nvPr/>
        </p:nvSpPr>
        <p:spPr>
          <a:xfrm>
            <a:off x="546814" y="3716209"/>
            <a:ext cx="5619148" cy="265247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What is Test Driven Development ( TDD )</a:t>
            </a:r>
          </a:p>
        </p:txBody>
      </p:sp>
      <p:sp>
        <p:nvSpPr>
          <p:cNvPr id="129" name="Shape 129"/>
          <p:cNvSpPr/>
          <p:nvPr/>
        </p:nvSpPr>
        <p:spPr>
          <a:xfrm>
            <a:off x="5197630" y="1219804"/>
            <a:ext cx="1387072" cy="1376789"/>
          </a:xfrm>
          <a:prstGeom prst="ellipse">
            <a:avLst/>
          </a:prstGeom>
          <a:gradFill>
            <a:gsLst>
              <a:gs pos="0">
                <a:srgbClr val="EDAC0F"/>
              </a:gs>
              <a:gs pos="100000">
                <a:srgbClr val="CE712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2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Design</a:t>
            </a:r>
          </a:p>
        </p:txBody>
      </p:sp>
      <p:sp>
        <p:nvSpPr>
          <p:cNvPr id="130" name="Shape 130"/>
          <p:cNvSpPr/>
          <p:nvPr/>
        </p:nvSpPr>
        <p:spPr>
          <a:xfrm>
            <a:off x="4052083" y="3308906"/>
            <a:ext cx="1387072" cy="1376790"/>
          </a:xfrm>
          <a:prstGeom prst="ellipse">
            <a:avLst/>
          </a:prstGeom>
          <a:gradFill>
            <a:gsLst>
              <a:gs pos="0">
                <a:srgbClr val="EDAC0F"/>
              </a:gs>
              <a:gs pos="100000">
                <a:srgbClr val="CE712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2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31" name="Shape 131"/>
          <p:cNvSpPr/>
          <p:nvPr/>
        </p:nvSpPr>
        <p:spPr>
          <a:xfrm>
            <a:off x="2559298" y="1219804"/>
            <a:ext cx="1387072" cy="1376789"/>
          </a:xfrm>
          <a:prstGeom prst="ellipse">
            <a:avLst/>
          </a:prstGeom>
          <a:gradFill>
            <a:gsLst>
              <a:gs pos="0">
                <a:srgbClr val="EDAC0F"/>
              </a:gs>
              <a:gs pos="100000">
                <a:srgbClr val="CE712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200">
                <a:solidFill>
                  <a:srgbClr val="3B3B3B"/>
                </a:solidFill>
                <a:effectLst>
                  <a:outerShdw sx="100000" sy="100000" kx="0" ky="0" algn="b" rotWithShape="0" blurRad="12700" dist="12700" dir="5400000">
                    <a:srgbClr val="FFFFFF">
                      <a:alpha val="25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Test</a:t>
            </a:r>
          </a:p>
        </p:txBody>
      </p:sp>
      <p:sp>
        <p:nvSpPr>
          <p:cNvPr id="132" name="Shape 132"/>
          <p:cNvSpPr/>
          <p:nvPr/>
        </p:nvSpPr>
        <p:spPr>
          <a:xfrm rot="8630">
            <a:off x="4146189" y="1482292"/>
            <a:ext cx="851883" cy="851883"/>
          </a:xfrm>
          <a:prstGeom prst="rightArrow">
            <a:avLst>
              <a:gd name="adj1" fmla="val 24445"/>
              <a:gd name="adj2" fmla="val 51621"/>
            </a:avLst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Shape 133"/>
          <p:cNvSpPr/>
          <p:nvPr/>
        </p:nvSpPr>
        <p:spPr>
          <a:xfrm rot="7621467">
            <a:off x="5349108" y="2847307"/>
            <a:ext cx="851883" cy="851883"/>
          </a:xfrm>
          <a:prstGeom prst="rightArrow">
            <a:avLst>
              <a:gd name="adj1" fmla="val 24445"/>
              <a:gd name="adj2" fmla="val 51621"/>
            </a:avLst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Shape 134"/>
          <p:cNvSpPr/>
          <p:nvPr/>
        </p:nvSpPr>
        <p:spPr>
          <a:xfrm rot="14009997">
            <a:off x="3158834" y="2683391"/>
            <a:ext cx="851884" cy="851883"/>
          </a:xfrm>
          <a:prstGeom prst="rightArrow">
            <a:avLst>
              <a:gd name="adj1" fmla="val 24445"/>
              <a:gd name="adj2" fmla="val 51621"/>
            </a:avLst>
          </a:prstGeom>
          <a:gradFill>
            <a:gsLst>
              <a:gs pos="0">
                <a:srgbClr val="FF953E"/>
              </a:gs>
              <a:gs pos="100000">
                <a:schemeClr val="accent6">
                  <a:hueOff val="-456778"/>
                  <a:satOff val="8290"/>
                  <a:lumOff val="24503"/>
                </a:schemeClr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3822295" y="2236377"/>
            <a:ext cx="1846648" cy="1007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45" name="Shape 4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Generated Data Validator</a:t>
            </a:r>
          </a:p>
        </p:txBody>
      </p:sp>
      <p:sp>
        <p:nvSpPr>
          <p:cNvPr id="446" name="Shape 446"/>
          <p:cNvSpPr/>
          <p:nvPr/>
        </p:nvSpPr>
        <p:spPr>
          <a:xfrm>
            <a:off x="3774078" y="626790"/>
            <a:ext cx="129243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run</a:t>
            </a:r>
          </a:p>
        </p:txBody>
      </p:sp>
      <p:sp>
        <p:nvSpPr>
          <p:cNvPr id="447" name="Shape 447"/>
          <p:cNvSpPr/>
          <p:nvPr/>
        </p:nvSpPr>
        <p:spPr>
          <a:xfrm>
            <a:off x="377037" y="867409"/>
            <a:ext cx="4816623" cy="415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&lt;?php</a:t>
            </a:r>
            <a:br>
              <a:rPr>
                <a:solidFill>
                  <a:srgbClr val="E7B23A"/>
                </a:solidFill>
              </a:rPr>
            </a:br>
            <a:br>
              <a:rPr>
                <a:solidFill>
                  <a:srgbClr val="E7B23A"/>
                </a:solidFill>
              </a:rPr>
            </a:br>
            <a:r>
              <a:rPr>
                <a:solidFill>
                  <a:srgbClr val="E7B23A"/>
                </a:solidFill>
              </a:rPr>
              <a:t>namespace </a:t>
            </a:r>
            <a:r>
              <a:rPr>
                <a:solidFill>
                  <a:srgbClr val="FFFFFF"/>
                </a:solidFill>
              </a:rPr>
              <a:t>Imagine\Promocode\Model\Validator;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class </a:t>
            </a:r>
            <a:r>
              <a:rPr>
                <a:solidFill>
                  <a:srgbClr val="FFFFFF"/>
                </a:solidFill>
              </a:rPr>
              <a:t>DateValidator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E7B23A"/>
                </a:solidFill>
              </a:rPr>
              <a:t>public static function </a:t>
            </a:r>
            <a:r>
              <a:rPr>
                <a:solidFill>
                  <a:srgbClr val="FFFFFF"/>
                </a:solidFill>
              </a:rPr>
              <a:t>validate()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9EBEDC"/>
                </a:solidFill>
              </a:rPr>
              <a:t>$dateValidator </a:t>
            </a:r>
            <a:r>
              <a:rPr>
                <a:solidFill>
                  <a:srgbClr val="FFFFFF"/>
                </a:solidFill>
              </a:rP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rPr>
                <a:solidFill>
                  <a:srgbClr val="FFFFFF"/>
                </a:solidFill>
              </a:rPr>
              <a:t>DateValidator;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E7B23A"/>
                </a:solidFill>
              </a:rPr>
              <a:t>return </a:t>
            </a:r>
            <a:r>
              <a:rPr>
                <a:solidFill>
                  <a:srgbClr val="9EBEDC"/>
                </a:solidFill>
              </a:rPr>
              <a:t>$dateValidator</a:t>
            </a:r>
            <a:r>
              <a:rPr>
                <a:solidFill>
                  <a:srgbClr val="FFFFFF"/>
                </a:solidFill>
              </a:rPr>
              <a:t>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}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with($params) { 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br>
              <a:rPr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50" name="Shape 4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Date Validator</a:t>
            </a:r>
          </a:p>
        </p:txBody>
      </p:sp>
      <p:sp>
        <p:nvSpPr>
          <p:cNvPr id="451" name="Shape 451"/>
          <p:cNvSpPr/>
          <p:nvPr/>
        </p:nvSpPr>
        <p:spPr>
          <a:xfrm>
            <a:off x="345989" y="863402"/>
            <a:ext cx="6115712" cy="440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with($params)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$rule </a:t>
            </a:r>
            <a:r>
              <a:rPr>
                <a:solidFill>
                  <a:srgbClr val="FFFFFF"/>
                </a:solidFill>
              </a:rPr>
              <a:t>= $params[</a:t>
            </a:r>
            <a:r>
              <a:t>'rule'</a:t>
            </a:r>
            <a:r>
              <a:rPr>
                <a:solidFill>
                  <a:srgbClr val="FFFFFF"/>
                </a:solidFill>
              </a:rPr>
              <a:t>];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E7B23A"/>
                </a:solidFill>
              </a:rPr>
              <a:t>if </a:t>
            </a:r>
            <a:r>
              <a:rPr>
                <a:solidFill>
                  <a:srgbClr val="FFFFFF"/>
                </a:solidFill>
              </a:rPr>
              <a:t>(</a:t>
            </a:r>
            <a:r>
              <a:rPr>
                <a:solidFill>
                  <a:srgbClr val="9EBEDC"/>
                </a:solidFill>
              </a:rPr>
              <a:t>$rule</a:t>
            </a:r>
            <a:r>
              <a:rPr>
                <a:solidFill>
                  <a:srgbClr val="FFFFFF"/>
                </a:solidFill>
              </a:rPr>
              <a:t>-&gt;getFromDate())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9EBEDC"/>
                </a:solidFill>
              </a:rPr>
              <a:t>$fromDate </a:t>
            </a:r>
            <a:r>
              <a:rPr>
                <a:solidFill>
                  <a:srgbClr val="FFFFFF"/>
                </a:solidFill>
              </a:rP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rPr>
                <a:solidFill>
                  <a:srgbClr val="FFFFFF"/>
                </a:solidFill>
              </a:rPr>
              <a:t>\Carbon\Carbon(</a:t>
            </a:r>
            <a:r>
              <a:rPr>
                <a:solidFill>
                  <a:srgbClr val="9EBEDC"/>
                </a:solidFill>
              </a:rPr>
              <a:t>$rule</a:t>
            </a:r>
            <a:r>
              <a:rPr>
                <a:solidFill>
                  <a:srgbClr val="FFFFFF"/>
                </a:solidFill>
              </a:rPr>
              <a:t>-&gt;getFromDate());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E7B23A"/>
                </a:solidFill>
              </a:rPr>
              <a:t>if </a:t>
            </a:r>
            <a:r>
              <a:rPr>
                <a:solidFill>
                  <a:srgbClr val="FFFFFF"/>
                </a:solidFill>
              </a:rPr>
              <a:t>(\Carbon\Carbon::now()-&gt;lte(</a:t>
            </a:r>
            <a:r>
              <a:rPr>
                <a:solidFill>
                  <a:srgbClr val="9EBEDC"/>
                </a:solidFill>
              </a:rPr>
              <a:t>$fromDate</a:t>
            </a:r>
            <a:r>
              <a:rPr>
                <a:solidFill>
                  <a:srgbClr val="FFFFFF"/>
                </a:solidFill>
              </a:rPr>
              <a:t>))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    </a:t>
            </a:r>
            <a:r>
              <a:rPr>
                <a:solidFill>
                  <a:srgbClr val="9EBEDC"/>
                </a:solidFill>
              </a:rPr>
              <a:t>$message </a:t>
            </a:r>
            <a:r>
              <a:rPr>
                <a:solidFill>
                  <a:srgbClr val="FFFFFF"/>
                </a:solidFill>
              </a:rPr>
              <a:t>= sprintf(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</a:t>
            </a:r>
            <a:r>
              <a:t>'Your coupon is not valid yet. It will be active on %s'</a:t>
            </a:r>
            <a:r>
              <a:rPr>
                <a:solidFill>
                  <a:srgbClr val="FFFFFF"/>
                </a:solidFill>
              </a:rPr>
              <a:t>,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 </a:t>
            </a:r>
            <a:r>
              <a:rPr>
                <a:solidFill>
                  <a:srgbClr val="9EBEDC"/>
                </a:solidFill>
              </a:rPr>
              <a:t>$fromDate</a:t>
            </a:r>
            <a:r>
              <a:rPr>
                <a:solidFill>
                  <a:srgbClr val="FFFFFF"/>
                </a:solidFill>
              </a:rPr>
              <a:t>-&gt;toDateString()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);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    </a:t>
            </a:r>
            <a:r>
              <a:rPr>
                <a:solidFill>
                  <a:srgbClr val="E7B23A"/>
                </a:solidFill>
              </a:rPr>
              <a:t>throw new </a:t>
            </a:r>
            <a:r>
              <a:rPr>
                <a:solidFill>
                  <a:srgbClr val="FFFFFF"/>
                </a:solidFill>
              </a:rPr>
              <a:t>\Exception(</a:t>
            </a:r>
            <a:r>
              <a:rPr>
                <a:solidFill>
                  <a:srgbClr val="9EBEDC"/>
                </a:solidFill>
              </a:rPr>
              <a:t>$message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-268626" y="1164392"/>
            <a:ext cx="10168713" cy="4170463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Date Validator</a:t>
            </a:r>
          </a:p>
        </p:txBody>
      </p:sp>
      <p:sp>
        <p:nvSpPr>
          <p:cNvPr id="456" name="Shape 456"/>
          <p:cNvSpPr/>
          <p:nvPr/>
        </p:nvSpPr>
        <p:spPr>
          <a:xfrm>
            <a:off x="345989" y="863402"/>
            <a:ext cx="6115712" cy="440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with($params)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$rule </a:t>
            </a:r>
            <a:r>
              <a:rPr>
                <a:solidFill>
                  <a:srgbClr val="FFFFFF"/>
                </a:solidFill>
              </a:rPr>
              <a:t>= $params[</a:t>
            </a:r>
            <a:r>
              <a:t>'rule'</a:t>
            </a:r>
            <a:r>
              <a:rPr>
                <a:solidFill>
                  <a:srgbClr val="FFFFFF"/>
                </a:solidFill>
              </a:rPr>
              <a:t>];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E7B23A"/>
                </a:solidFill>
              </a:rPr>
              <a:t>if </a:t>
            </a:r>
            <a:r>
              <a:rPr>
                <a:solidFill>
                  <a:srgbClr val="FFFFFF"/>
                </a:solidFill>
              </a:rPr>
              <a:t>(</a:t>
            </a:r>
            <a:r>
              <a:rPr>
                <a:solidFill>
                  <a:srgbClr val="9EBEDC"/>
                </a:solidFill>
              </a:rPr>
              <a:t>$rule</a:t>
            </a:r>
            <a:r>
              <a:rPr>
                <a:solidFill>
                  <a:srgbClr val="FFFFFF"/>
                </a:solidFill>
              </a:rPr>
              <a:t>-&gt;getFromDate())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9EBEDC"/>
                </a:solidFill>
              </a:rPr>
              <a:t>$fromDate </a:t>
            </a:r>
            <a:r>
              <a:rPr>
                <a:solidFill>
                  <a:srgbClr val="FFFFFF"/>
                </a:solidFill>
              </a:rP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rPr>
                <a:solidFill>
                  <a:srgbClr val="FFFFFF"/>
                </a:solidFill>
              </a:rPr>
              <a:t>\Carbon\Carbon(</a:t>
            </a:r>
            <a:r>
              <a:rPr>
                <a:solidFill>
                  <a:srgbClr val="9EBEDC"/>
                </a:solidFill>
              </a:rPr>
              <a:t>$rule</a:t>
            </a:r>
            <a:r>
              <a:rPr>
                <a:solidFill>
                  <a:srgbClr val="FFFFFF"/>
                </a:solidFill>
              </a:rPr>
              <a:t>-&gt;getFromDate());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E7B23A"/>
                </a:solidFill>
              </a:rPr>
              <a:t>if </a:t>
            </a:r>
            <a:r>
              <a:rPr>
                <a:solidFill>
                  <a:srgbClr val="FFFFFF"/>
                </a:solidFill>
              </a:rPr>
              <a:t>(\Carbon\Carbon::now()-&gt;lte(</a:t>
            </a:r>
            <a:r>
              <a:rPr>
                <a:solidFill>
                  <a:srgbClr val="9EBEDC"/>
                </a:solidFill>
              </a:rPr>
              <a:t>$fromDate</a:t>
            </a:r>
            <a:r>
              <a:rPr>
                <a:solidFill>
                  <a:srgbClr val="FFFFFF"/>
                </a:solidFill>
              </a:rPr>
              <a:t>))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    </a:t>
            </a:r>
            <a:r>
              <a:rPr>
                <a:solidFill>
                  <a:srgbClr val="9EBEDC"/>
                </a:solidFill>
              </a:rPr>
              <a:t>$message </a:t>
            </a:r>
            <a:r>
              <a:rPr>
                <a:solidFill>
                  <a:srgbClr val="FFFFFF"/>
                </a:solidFill>
              </a:rPr>
              <a:t>= sprintf(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</a:t>
            </a:r>
            <a:r>
              <a:t>'Your coupon is not valid yet. It will be active on %s'</a:t>
            </a:r>
            <a:r>
              <a:rPr>
                <a:solidFill>
                  <a:srgbClr val="FFFFFF"/>
                </a:solidFill>
              </a:rPr>
              <a:t>,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 </a:t>
            </a:r>
            <a:r>
              <a:rPr>
                <a:solidFill>
                  <a:srgbClr val="9EBEDC"/>
                </a:solidFill>
              </a:rPr>
              <a:t>$fromDate</a:t>
            </a:r>
            <a:r>
              <a:rPr>
                <a:solidFill>
                  <a:srgbClr val="FFFFFF"/>
                </a:solidFill>
              </a:rPr>
              <a:t>-&gt;toDateString()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);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    </a:t>
            </a:r>
            <a:r>
              <a:rPr>
                <a:solidFill>
                  <a:srgbClr val="E7B23A"/>
                </a:solidFill>
              </a:rPr>
              <a:t>throw new </a:t>
            </a:r>
            <a:r>
              <a:rPr>
                <a:solidFill>
                  <a:srgbClr val="FFFFFF"/>
                </a:solidFill>
              </a:rPr>
              <a:t>\Exception(</a:t>
            </a:r>
            <a:r>
              <a:rPr>
                <a:solidFill>
                  <a:srgbClr val="9EBEDC"/>
                </a:solidFill>
              </a:rPr>
              <a:t>$message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-268626" y="1164392"/>
            <a:ext cx="10168713" cy="4170463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8" name="Shape 458"/>
          <p:cNvSpPr/>
          <p:nvPr/>
        </p:nvSpPr>
        <p:spPr>
          <a:xfrm>
            <a:off x="2291829" y="887959"/>
            <a:ext cx="852231" cy="265247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59" name="Shape 459"/>
          <p:cNvSpPr/>
          <p:nvPr/>
        </p:nvSpPr>
        <p:spPr>
          <a:xfrm>
            <a:off x="4544182" y="843280"/>
            <a:ext cx="234821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Array of posible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62" name="Shape 4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Date Validator</a:t>
            </a:r>
          </a:p>
        </p:txBody>
      </p:sp>
      <p:sp>
        <p:nvSpPr>
          <p:cNvPr id="463" name="Shape 463"/>
          <p:cNvSpPr/>
          <p:nvPr/>
        </p:nvSpPr>
        <p:spPr>
          <a:xfrm>
            <a:off x="345989" y="863402"/>
            <a:ext cx="6115712" cy="440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with($params)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$rule </a:t>
            </a:r>
            <a:r>
              <a:rPr>
                <a:solidFill>
                  <a:srgbClr val="FFFFFF"/>
                </a:solidFill>
              </a:rPr>
              <a:t>= $params[</a:t>
            </a:r>
            <a:r>
              <a:t>'rule'</a:t>
            </a:r>
            <a:r>
              <a:rPr>
                <a:solidFill>
                  <a:srgbClr val="FFFFFF"/>
                </a:solidFill>
              </a:rPr>
              <a:t>];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E7B23A"/>
                </a:solidFill>
              </a:rPr>
              <a:t>if </a:t>
            </a:r>
            <a:r>
              <a:rPr>
                <a:solidFill>
                  <a:srgbClr val="FFFFFF"/>
                </a:solidFill>
              </a:rPr>
              <a:t>(</a:t>
            </a:r>
            <a:r>
              <a:rPr>
                <a:solidFill>
                  <a:srgbClr val="9EBEDC"/>
                </a:solidFill>
              </a:rPr>
              <a:t>$rule</a:t>
            </a:r>
            <a:r>
              <a:rPr>
                <a:solidFill>
                  <a:srgbClr val="FFFFFF"/>
                </a:solidFill>
              </a:rPr>
              <a:t>-&gt;getFromDate())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9EBEDC"/>
                </a:solidFill>
              </a:rPr>
              <a:t>$fromDate </a:t>
            </a:r>
            <a:r>
              <a:rPr>
                <a:solidFill>
                  <a:srgbClr val="FFFFFF"/>
                </a:solidFill>
              </a:rP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rPr>
                <a:solidFill>
                  <a:srgbClr val="FFFFFF"/>
                </a:solidFill>
              </a:rPr>
              <a:t>\Carbon\Carbon(</a:t>
            </a:r>
            <a:r>
              <a:rPr>
                <a:solidFill>
                  <a:srgbClr val="9EBEDC"/>
                </a:solidFill>
              </a:rPr>
              <a:t>$rule</a:t>
            </a:r>
            <a:r>
              <a:rPr>
                <a:solidFill>
                  <a:srgbClr val="FFFFFF"/>
                </a:solidFill>
              </a:rPr>
              <a:t>-&gt;getFromDate());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E7B23A"/>
                </a:solidFill>
              </a:rPr>
              <a:t>if </a:t>
            </a:r>
            <a:r>
              <a:rPr>
                <a:solidFill>
                  <a:srgbClr val="FFFFFF"/>
                </a:solidFill>
              </a:rPr>
              <a:t>(\Carbon\Carbon::now()-&gt;lte(</a:t>
            </a:r>
            <a:r>
              <a:rPr>
                <a:solidFill>
                  <a:srgbClr val="9EBEDC"/>
                </a:solidFill>
              </a:rPr>
              <a:t>$fromDate</a:t>
            </a:r>
            <a:r>
              <a:rPr>
                <a:solidFill>
                  <a:srgbClr val="FFFFFF"/>
                </a:solidFill>
              </a:rPr>
              <a:t>))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    </a:t>
            </a:r>
            <a:r>
              <a:rPr>
                <a:solidFill>
                  <a:srgbClr val="9EBEDC"/>
                </a:solidFill>
              </a:rPr>
              <a:t>$message </a:t>
            </a:r>
            <a:r>
              <a:rPr>
                <a:solidFill>
                  <a:srgbClr val="FFFFFF"/>
                </a:solidFill>
              </a:rPr>
              <a:t>= sprintf(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</a:t>
            </a:r>
            <a:r>
              <a:t>'Your coupon is not valid yet. It will be active on %s'</a:t>
            </a:r>
            <a:r>
              <a:rPr>
                <a:solidFill>
                  <a:srgbClr val="FFFFFF"/>
                </a:solidFill>
              </a:rPr>
              <a:t>,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   </a:t>
            </a:r>
            <a:r>
              <a:rPr>
                <a:solidFill>
                  <a:srgbClr val="9EBEDC"/>
                </a:solidFill>
              </a:rPr>
              <a:t>$fromDate</a:t>
            </a:r>
            <a:r>
              <a:rPr>
                <a:solidFill>
                  <a:srgbClr val="FFFFFF"/>
                </a:solidFill>
              </a:rPr>
              <a:t>-&gt;toDateString()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);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    </a:t>
            </a:r>
            <a:r>
              <a:rPr>
                <a:solidFill>
                  <a:srgbClr val="E7B23A"/>
                </a:solidFill>
              </a:rPr>
              <a:t>throw new </a:t>
            </a:r>
            <a:r>
              <a:rPr>
                <a:solidFill>
                  <a:srgbClr val="FFFFFF"/>
                </a:solidFill>
              </a:rPr>
              <a:t>\Exception(</a:t>
            </a:r>
            <a:r>
              <a:rPr>
                <a:solidFill>
                  <a:srgbClr val="9EBEDC"/>
                </a:solidFill>
              </a:rPr>
              <a:t>$message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-268626" y="2443818"/>
            <a:ext cx="10168713" cy="2891037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65" name="Shape 465"/>
          <p:cNvSpPr/>
          <p:nvPr/>
        </p:nvSpPr>
        <p:spPr>
          <a:xfrm>
            <a:off x="-141626" y="-2988508"/>
            <a:ext cx="10168713" cy="5156202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66" name="Shape 466"/>
          <p:cNvSpPr/>
          <p:nvPr/>
        </p:nvSpPr>
        <p:spPr>
          <a:xfrm>
            <a:off x="2063229" y="2183359"/>
            <a:ext cx="4430310" cy="265247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69" name="Shape 4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Update composer.json</a:t>
            </a:r>
          </a:p>
        </p:txBody>
      </p:sp>
      <p:sp>
        <p:nvSpPr>
          <p:cNvPr id="470" name="Shape 470"/>
          <p:cNvSpPr/>
          <p:nvPr/>
        </p:nvSpPr>
        <p:spPr>
          <a:xfrm>
            <a:off x="363448" y="1273810"/>
            <a:ext cx="4214885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"require": {</a:t>
            </a:r>
            <a:br/>
            <a:r>
              <a:t>  "nesbot/carbon": </a:t>
            </a:r>
            <a:r>
              <a:rPr>
                <a:solidFill>
                  <a:srgbClr val="FFFC92"/>
                </a:solidFill>
              </a:rPr>
              <a:t>"~1.18"</a:t>
            </a:r>
            <a:br>
              <a:rPr>
                <a:solidFill>
                  <a:srgbClr val="FFFC92"/>
                </a:solidFill>
              </a:rPr>
            </a:br>
            <a:r>
              <a:t>},</a:t>
            </a:r>
            <a:br/>
            <a:r>
              <a:t>"extra": { },</a:t>
            </a:r>
            <a:br/>
            <a:r>
              <a:t>"autoload": {</a:t>
            </a:r>
            <a:br/>
            <a:r>
              <a:t>  "psr-0": {</a:t>
            </a:r>
            <a:br/>
            <a:r>
              <a:t>      "Carbon\\": </a:t>
            </a:r>
            <a:r>
              <a:rPr>
                <a:solidFill>
                  <a:srgbClr val="FFFC92"/>
                </a:solidFill>
              </a:rPr>
              <a:t>"vendor/nesbot/carbon/src/"</a:t>
            </a:r>
            <a:br>
              <a:rPr>
                <a:solidFill>
                  <a:srgbClr val="FFFC92"/>
                </a:solidFill>
              </a:rPr>
            </a:br>
            <a:r>
              <a:rPr>
                <a:solidFill>
                  <a:srgbClr val="FFFC92"/>
                </a:solidFill>
              </a:rPr>
              <a:t>  </a:t>
            </a:r>
            <a:r>
              <a:t>}</a:t>
            </a:r>
            <a:br/>
            <a:r>
              <a:t>}</a:t>
            </a:r>
          </a:p>
        </p:txBody>
      </p:sp>
      <p:sp>
        <p:nvSpPr>
          <p:cNvPr id="471" name="Shape 471"/>
          <p:cNvSpPr/>
          <p:nvPr/>
        </p:nvSpPr>
        <p:spPr>
          <a:xfrm>
            <a:off x="456982" y="1573759"/>
            <a:ext cx="2631069" cy="265247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72" name="Shape 472"/>
          <p:cNvSpPr/>
          <p:nvPr/>
        </p:nvSpPr>
        <p:spPr>
          <a:xfrm>
            <a:off x="672789" y="2817769"/>
            <a:ext cx="4222868" cy="265247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75" name="Shape 4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Global Validator</a:t>
            </a:r>
          </a:p>
        </p:txBody>
      </p:sp>
      <p:sp>
        <p:nvSpPr>
          <p:cNvPr id="476" name="Shape 476"/>
          <p:cNvSpPr/>
          <p:nvPr/>
        </p:nvSpPr>
        <p:spPr>
          <a:xfrm>
            <a:off x="1538245" y="596980"/>
            <a:ext cx="608904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Imagine/Promocode/Model/Validator/globalvalidator</a:t>
            </a:r>
          </a:p>
        </p:txBody>
      </p:sp>
      <p:sp>
        <p:nvSpPr>
          <p:cNvPr id="477" name="Shape 477"/>
          <p:cNvSpPr/>
          <p:nvPr/>
        </p:nvSpPr>
        <p:spPr>
          <a:xfrm>
            <a:off x="1963877" y="1908810"/>
            <a:ext cx="4476748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r>
              <a:t>let()</a:t>
            </a:r>
            <a:br/>
            <a:r>
              <a:t>{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-&gt;beConstructedThrough(</a:t>
            </a:r>
            <a:r>
              <a:rPr>
                <a:solidFill>
                  <a:srgbClr val="FFFC92"/>
                </a:solidFill>
              </a:rPr>
              <a:t>'validate'</a:t>
            </a:r>
            <a:r>
              <a:t>, []);</a:t>
            </a:r>
            <a:b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80" name="Shape 4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Global Validator</a:t>
            </a:r>
          </a:p>
        </p:txBody>
      </p:sp>
      <p:sp>
        <p:nvSpPr>
          <p:cNvPr id="481" name="Shape 481"/>
          <p:cNvSpPr/>
          <p:nvPr/>
        </p:nvSpPr>
        <p:spPr>
          <a:xfrm>
            <a:off x="1576345" y="596980"/>
            <a:ext cx="608904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Imagine/Promocode/Model/Validator/globalvalidator</a:t>
            </a:r>
          </a:p>
        </p:txBody>
      </p:sp>
      <p:sp>
        <p:nvSpPr>
          <p:cNvPr id="482" name="Shape 482"/>
          <p:cNvSpPr/>
          <p:nvPr/>
        </p:nvSpPr>
        <p:spPr>
          <a:xfrm>
            <a:off x="374586" y="991628"/>
            <a:ext cx="8314034" cy="415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endParaRPr>
              <a:solidFill>
                <a:srgbClr val="E7B23A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it_should_throw_an_exception_for_coupons_used_more_than_specified_usage_limit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\Magento\SalesRule\Model\Coupon $coupon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) {</a:t>
            </a:r>
            <a:br/>
            <a:r>
              <a:t>    $coupon-&gt;getUsageLimit()-&gt;willReturn(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r>
              <a:t>    $coupon-&gt;getTimesUsed()-&gt;willReturn(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'coupon' </a:t>
            </a:r>
            <a:r>
              <a:t>=&gt; $coupon);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FFFC92"/>
                </a:solidFill>
              </a:rPr>
              <a:t>'Your coupon was already used. It may only be used 1 time(s).’</a:t>
            </a:r>
            <a:endParaRPr>
              <a:solidFill>
                <a:srgbClr val="FFFC92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C92"/>
                </a:solidFill>
              </a:rPr>
              <a:t>    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)-&gt;duringWith(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85" name="Shape 485"/>
          <p:cNvSpPr/>
          <p:nvPr/>
        </p:nvSpPr>
        <p:spPr>
          <a:xfrm>
            <a:off x="374586" y="991628"/>
            <a:ext cx="8314034" cy="415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endParaRPr>
              <a:solidFill>
                <a:srgbClr val="E7B23A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it_should_throw_an_exception_for_coupons_used_more_than_specified_usage_limit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\Magento\SalesRule\Model\Coupon $coupon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) {</a:t>
            </a:r>
            <a:br/>
            <a:r>
              <a:t>    $coupon-&gt;getUsageLimit()-&gt;willReturn(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r>
              <a:t>    $coupon-&gt;getTimesUsed()-&gt;willReturn(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'coupon' </a:t>
            </a:r>
            <a:r>
              <a:t>=&gt; $coupon);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FFFC92"/>
                </a:solidFill>
              </a:rPr>
              <a:t>'Your coupon was already used. It may only be used 1 time(s).’</a:t>
            </a:r>
            <a:endParaRPr>
              <a:solidFill>
                <a:srgbClr val="FFFC92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C92"/>
                </a:solidFill>
              </a:rPr>
              <a:t>    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)-&gt;duringWith(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486" name="Shape 486"/>
          <p:cNvSpPr/>
          <p:nvPr/>
        </p:nvSpPr>
        <p:spPr>
          <a:xfrm>
            <a:off x="628129" y="1802359"/>
            <a:ext cx="4430834" cy="265247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87" name="Shape 487"/>
          <p:cNvSpPr/>
          <p:nvPr/>
        </p:nvSpPr>
        <p:spPr>
          <a:xfrm>
            <a:off x="-27326" y="2080961"/>
            <a:ext cx="9198651" cy="4119133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8" name="Shape 488"/>
          <p:cNvSpPr/>
          <p:nvPr/>
        </p:nvSpPr>
        <p:spPr>
          <a:xfrm>
            <a:off x="-103526" y="-97330"/>
            <a:ext cx="9517342" cy="1883654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9" name="Shape 4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Global Validator</a:t>
            </a:r>
          </a:p>
        </p:txBody>
      </p:sp>
      <p:sp>
        <p:nvSpPr>
          <p:cNvPr id="490" name="Shape 490"/>
          <p:cNvSpPr/>
          <p:nvPr/>
        </p:nvSpPr>
        <p:spPr>
          <a:xfrm>
            <a:off x="1576345" y="596980"/>
            <a:ext cx="608904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Imagine/Promocode/Model/Validator/globalvalidator</a:t>
            </a:r>
          </a:p>
        </p:txBody>
      </p:sp>
      <p:sp>
        <p:nvSpPr>
          <p:cNvPr id="491" name="Shape 491"/>
          <p:cNvSpPr/>
          <p:nvPr/>
        </p:nvSpPr>
        <p:spPr>
          <a:xfrm>
            <a:off x="5422034" y="1751025"/>
            <a:ext cx="218028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Mocked coupon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494" name="Shape 494"/>
          <p:cNvSpPr/>
          <p:nvPr/>
        </p:nvSpPr>
        <p:spPr>
          <a:xfrm>
            <a:off x="374586" y="991628"/>
            <a:ext cx="8314034" cy="415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endParaRPr>
              <a:solidFill>
                <a:srgbClr val="E7B23A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it_should_throw_an_exception_for_coupons_used_more_than_specified_usage_limit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\Magento\SalesRule\Model\Coupon $coupon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) {</a:t>
            </a:r>
            <a:br/>
            <a:r>
              <a:t>    $coupon-&gt;getUsageLimit()-&gt;willReturn(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r>
              <a:t>    $coupon-&gt;getTimesUsed()-&gt;willReturn(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'coupon' </a:t>
            </a:r>
            <a:r>
              <a:t>=&gt; $coupon);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FFFC92"/>
                </a:solidFill>
              </a:rPr>
              <a:t>'Your coupon was already used. It may only be used 1 time(s).’</a:t>
            </a:r>
            <a:endParaRPr>
              <a:solidFill>
                <a:srgbClr val="FFFC92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C92"/>
                </a:solidFill>
              </a:rPr>
              <a:t>    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)-&gt;duringWith(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495" name="Shape 495"/>
          <p:cNvSpPr/>
          <p:nvPr/>
        </p:nvSpPr>
        <p:spPr>
          <a:xfrm>
            <a:off x="-27326" y="2909289"/>
            <a:ext cx="9198651" cy="3290805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6" name="Shape 496"/>
          <p:cNvSpPr/>
          <p:nvPr/>
        </p:nvSpPr>
        <p:spPr>
          <a:xfrm>
            <a:off x="-103526" y="-84630"/>
            <a:ext cx="9517342" cy="2402618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7" name="Shape 4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Global Validator</a:t>
            </a:r>
          </a:p>
        </p:txBody>
      </p:sp>
      <p:sp>
        <p:nvSpPr>
          <p:cNvPr id="498" name="Shape 498"/>
          <p:cNvSpPr/>
          <p:nvPr/>
        </p:nvSpPr>
        <p:spPr>
          <a:xfrm>
            <a:off x="1576345" y="596980"/>
            <a:ext cx="608904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Imagine/Promocode/Model/Validator/globalvalidator</a:t>
            </a:r>
          </a:p>
        </p:txBody>
      </p:sp>
      <p:sp>
        <p:nvSpPr>
          <p:cNvPr id="499" name="Shape 499"/>
          <p:cNvSpPr/>
          <p:nvPr/>
        </p:nvSpPr>
        <p:spPr>
          <a:xfrm>
            <a:off x="5223461" y="2393503"/>
            <a:ext cx="266036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setting values on the mock</a:t>
            </a:r>
          </a:p>
        </p:txBody>
      </p:sp>
      <p:sp>
        <p:nvSpPr>
          <p:cNvPr id="500" name="Shape 500"/>
          <p:cNvSpPr/>
          <p:nvPr/>
        </p:nvSpPr>
        <p:spPr>
          <a:xfrm>
            <a:off x="539229" y="2323059"/>
            <a:ext cx="4319340" cy="524768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03" name="Shape 503"/>
          <p:cNvSpPr/>
          <p:nvPr/>
        </p:nvSpPr>
        <p:spPr>
          <a:xfrm>
            <a:off x="374586" y="991628"/>
            <a:ext cx="8314034" cy="415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function </a:t>
            </a:r>
            <a:endParaRPr>
              <a:solidFill>
                <a:srgbClr val="E7B23A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it_should_throw_an_exception_for_coupons_used_more_than_specified_usage_limit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\Magento\SalesRule\Model\Coupon $coupon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) {</a:t>
            </a:r>
            <a:br/>
            <a:r>
              <a:t>    $coupon-&gt;getUsageLimit()-&gt;willReturn(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r>
              <a:t>    $coupon-&gt;getTimesUsed()-&gt;willReturn(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$params </a:t>
            </a:r>
            <a:r>
              <a:t>= 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'coupon' </a:t>
            </a:r>
            <a:r>
              <a:t>=&gt; $coupon);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$exception </a:t>
            </a:r>
            <a: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\Exception(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FFFC92"/>
                </a:solidFill>
              </a:rPr>
              <a:t>'Your coupon was already used. It may only be used 1 time(s).’</a:t>
            </a:r>
            <a:endParaRPr>
              <a:solidFill>
                <a:srgbClr val="FFFC92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C92"/>
                </a:solidFill>
              </a:rPr>
              <a:t>    </a:t>
            </a:r>
            <a:r>
              <a:t>);</a:t>
            </a:r>
            <a:br/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-&gt;shouldThrow(</a:t>
            </a:r>
            <a:r>
              <a:rPr>
                <a:solidFill>
                  <a:srgbClr val="9EBEDC"/>
                </a:solidFill>
              </a:rPr>
              <a:t>$exception</a:t>
            </a:r>
            <a:r>
              <a:t>)-&gt;duringWith(</a:t>
            </a:r>
            <a:r>
              <a:rPr>
                <a:solidFill>
                  <a:srgbClr val="9EBEDC"/>
                </a:solidFill>
              </a:rPr>
              <a:t>$params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504" name="Shape 504"/>
          <p:cNvSpPr/>
          <p:nvPr/>
        </p:nvSpPr>
        <p:spPr>
          <a:xfrm>
            <a:off x="-103526" y="-110030"/>
            <a:ext cx="9517342" cy="4542370"/>
          </a:xfrm>
          <a:prstGeom prst="rect">
            <a:avLst/>
          </a:prstGeom>
          <a:solidFill>
            <a:srgbClr val="323333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05" name="Shape 5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Describe the Global Validator</a:t>
            </a:r>
          </a:p>
        </p:txBody>
      </p:sp>
      <p:sp>
        <p:nvSpPr>
          <p:cNvPr id="506" name="Shape 506"/>
          <p:cNvSpPr/>
          <p:nvPr/>
        </p:nvSpPr>
        <p:spPr>
          <a:xfrm>
            <a:off x="1527480" y="614241"/>
            <a:ext cx="60890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DDDDD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d Imagine/Promocode/Model/Validator/globalvalidator</a:t>
            </a:r>
          </a:p>
        </p:txBody>
      </p:sp>
      <p:sp>
        <p:nvSpPr>
          <p:cNvPr id="507" name="Shape 507"/>
          <p:cNvSpPr/>
          <p:nvPr/>
        </p:nvSpPr>
        <p:spPr>
          <a:xfrm>
            <a:off x="6477656" y="4514830"/>
            <a:ext cx="108813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assertions</a:t>
            </a:r>
          </a:p>
        </p:txBody>
      </p:sp>
      <p:sp>
        <p:nvSpPr>
          <p:cNvPr id="508" name="Shape 508"/>
          <p:cNvSpPr/>
          <p:nvPr/>
        </p:nvSpPr>
        <p:spPr>
          <a:xfrm>
            <a:off x="539229" y="4525996"/>
            <a:ext cx="5608592" cy="345582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TDD Important ?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on smaller units of code at a time</a:t>
            </a:r>
          </a:p>
          <a:p>
            <a:pPr/>
            <a:r>
              <a:t>Improves Quality and reduces technical debt</a:t>
            </a:r>
          </a:p>
          <a:p>
            <a:pPr/>
            <a:r>
              <a:t>SOLID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11" name="Shape 5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Generated Global Validator</a:t>
            </a:r>
          </a:p>
        </p:txBody>
      </p:sp>
      <p:sp>
        <p:nvSpPr>
          <p:cNvPr id="512" name="Shape 512"/>
          <p:cNvSpPr/>
          <p:nvPr/>
        </p:nvSpPr>
        <p:spPr>
          <a:xfrm>
            <a:off x="3774078" y="626790"/>
            <a:ext cx="129243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phpspec run</a:t>
            </a:r>
          </a:p>
        </p:txBody>
      </p:sp>
      <p:sp>
        <p:nvSpPr>
          <p:cNvPr id="513" name="Shape 513"/>
          <p:cNvSpPr/>
          <p:nvPr/>
        </p:nvSpPr>
        <p:spPr>
          <a:xfrm>
            <a:off x="1903035" y="1187253"/>
            <a:ext cx="4816622" cy="415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&lt;?php</a:t>
            </a:r>
            <a:br>
              <a:rPr>
                <a:solidFill>
                  <a:srgbClr val="E7B23A"/>
                </a:solidFill>
              </a:rPr>
            </a:br>
            <a:br>
              <a:rPr>
                <a:solidFill>
                  <a:srgbClr val="E7B23A"/>
                </a:solidFill>
              </a:rPr>
            </a:br>
            <a:r>
              <a:rPr>
                <a:solidFill>
                  <a:srgbClr val="E7B23A"/>
                </a:solidFill>
              </a:rPr>
              <a:t>namespace </a:t>
            </a:r>
            <a:r>
              <a:rPr>
                <a:solidFill>
                  <a:srgbClr val="FFFFFF"/>
                </a:solidFill>
              </a:rPr>
              <a:t>Imagine\Promocode\Model\Validator;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E7B23A"/>
                </a:solidFill>
              </a:rPr>
              <a:t>class </a:t>
            </a:r>
            <a:r>
              <a:rPr>
                <a:solidFill>
                  <a:srgbClr val="FFFFFF"/>
                </a:solidFill>
              </a:rPr>
              <a:t>GlobalValidator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E7B23A"/>
                </a:solidFill>
              </a:rPr>
              <a:t>public static function </a:t>
            </a:r>
            <a:r>
              <a:rPr>
                <a:solidFill>
                  <a:srgbClr val="FFFFFF"/>
                </a:solidFill>
              </a:rPr>
              <a:t>validate()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9EBEDC"/>
                </a:solidFill>
              </a:rPr>
              <a:t>$globalValidator </a:t>
            </a:r>
            <a:r>
              <a:rPr>
                <a:solidFill>
                  <a:srgbClr val="FFFFFF"/>
                </a:solidFill>
              </a:rPr>
              <a:t>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rPr>
                <a:solidFill>
                  <a:srgbClr val="FFFFFF"/>
                </a:solidFill>
              </a:rPr>
              <a:t>GlobalValidator();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E7B23A"/>
                </a:solidFill>
              </a:rPr>
              <a:t>return </a:t>
            </a:r>
            <a:r>
              <a:rPr>
                <a:solidFill>
                  <a:srgbClr val="9EBEDC"/>
                </a:solidFill>
              </a:rPr>
              <a:t>$globalValidator</a:t>
            </a:r>
            <a:r>
              <a:rPr>
                <a:solidFill>
                  <a:srgbClr val="FFFFFF"/>
                </a:solidFill>
              </a:rPr>
              <a:t>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}</a:t>
            </a:r>
            <a:br>
              <a:rPr>
                <a:solidFill>
                  <a:srgbClr val="FFFFFF"/>
                </a:solidFill>
              </a:rPr>
            </a:b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with($params) { 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br>
              <a:rPr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16" name="Shape 5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Global Validator</a:t>
            </a:r>
          </a:p>
        </p:txBody>
      </p:sp>
      <p:sp>
        <p:nvSpPr>
          <p:cNvPr id="517" name="Shape 517"/>
          <p:cNvSpPr/>
          <p:nvPr/>
        </p:nvSpPr>
        <p:spPr>
          <a:xfrm>
            <a:off x="465430" y="1098353"/>
            <a:ext cx="7042669" cy="339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with($params)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EBEDC"/>
                </a:solidFill>
              </a:rPr>
              <a:t>$coupon </a:t>
            </a:r>
            <a:r>
              <a:rPr>
                <a:solidFill>
                  <a:srgbClr val="FFFFFF"/>
                </a:solidFill>
              </a:rPr>
              <a:t>= $params[</a:t>
            </a:r>
            <a:r>
              <a:t>'coupon'</a:t>
            </a:r>
            <a:r>
              <a:rPr>
                <a:solidFill>
                  <a:srgbClr val="FFFFFF"/>
                </a:solidFill>
              </a:rPr>
              <a:t>];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E7B23A"/>
                </a:solidFill>
              </a:rPr>
              <a:t>if </a:t>
            </a:r>
            <a:r>
              <a:rPr>
                <a:solidFill>
                  <a:srgbClr val="FFFFFF"/>
                </a:solidFill>
              </a:rPr>
              <a:t>(</a:t>
            </a:r>
            <a:r>
              <a:rPr>
                <a:solidFill>
                  <a:srgbClr val="9EBEDC"/>
                </a:solidFill>
              </a:rPr>
              <a:t>$coupon</a:t>
            </a:r>
            <a:r>
              <a:rPr>
                <a:solidFill>
                  <a:srgbClr val="FFFFFF"/>
                </a:solidFill>
              </a:rPr>
              <a:t>-&gt;getUsageLimit() &amp;&amp; 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            </a:t>
            </a:r>
            <a:r>
              <a:rPr>
                <a:solidFill>
                  <a:srgbClr val="9EBEDC"/>
                </a:solidFill>
              </a:rPr>
              <a:t>$coupon</a:t>
            </a:r>
            <a:r>
              <a:rPr>
                <a:solidFill>
                  <a:srgbClr val="FFFFFF"/>
                </a:solidFill>
              </a:rPr>
              <a:t>-&gt;getTimesUsed() &gt;= </a:t>
            </a:r>
            <a:r>
              <a:rPr>
                <a:solidFill>
                  <a:srgbClr val="9EBEDC"/>
                </a:solidFill>
              </a:rPr>
              <a:t>$coupon</a:t>
            </a:r>
            <a:r>
              <a:rPr>
                <a:solidFill>
                  <a:srgbClr val="FFFFFF"/>
                </a:solidFill>
              </a:rPr>
              <a:t>-&gt;getUsageLimit())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9EBEDC"/>
                </a:solidFill>
              </a:rPr>
              <a:t>$message </a:t>
            </a:r>
            <a:r>
              <a:rPr>
                <a:solidFill>
                  <a:srgbClr val="FFFFFF"/>
                </a:solidFill>
              </a:rPr>
              <a:t>= sprintf(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    </a:t>
            </a:r>
            <a:r>
              <a:t>'Your coupon was already used. It may only be used %s time(s).'</a:t>
            </a:r>
            <a:r>
              <a:rPr>
                <a:solidFill>
                  <a:srgbClr val="FFFFFF"/>
                </a:solidFill>
              </a:rPr>
              <a:t>,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    </a:t>
            </a:r>
            <a:r>
              <a:rPr>
                <a:solidFill>
                  <a:srgbClr val="9EBEDC"/>
                </a:solidFill>
              </a:rPr>
              <a:t>$coupon</a:t>
            </a:r>
            <a:r>
              <a:rPr>
                <a:solidFill>
                  <a:srgbClr val="FFFFFF"/>
                </a:solidFill>
              </a:rPr>
              <a:t>-&gt;getUsageLimit()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</a:t>
            </a:r>
            <a:r>
              <a:rPr>
                <a:solidFill>
                  <a:srgbClr val="E7B23A"/>
                </a:solidFill>
              </a:rPr>
              <a:t>throw new </a:t>
            </a:r>
            <a:r>
              <a:rPr>
                <a:solidFill>
                  <a:srgbClr val="FFFFFF"/>
                </a:solidFill>
              </a:rPr>
              <a:t>\Exception(</a:t>
            </a:r>
            <a:r>
              <a:rPr>
                <a:solidFill>
                  <a:srgbClr val="9EBEDC"/>
                </a:solidFill>
              </a:rPr>
              <a:t>$message</a:t>
            </a:r>
            <a:r>
              <a:rPr>
                <a:solidFill>
                  <a:srgbClr val="FFFFFF"/>
                </a:solidFill>
              </a:rPr>
              <a:t>);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20" name="Shape 5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 our Validators</a:t>
            </a:r>
          </a:p>
        </p:txBody>
      </p:sp>
      <p:sp>
        <p:nvSpPr>
          <p:cNvPr id="521" name="Shape 521"/>
          <p:cNvSpPr/>
          <p:nvPr/>
        </p:nvSpPr>
        <p:spPr>
          <a:xfrm>
            <a:off x="3830173" y="626790"/>
            <a:ext cx="134872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Validator.php</a:t>
            </a:r>
          </a:p>
        </p:txBody>
      </p:sp>
      <p:sp>
        <p:nvSpPr>
          <p:cNvPr id="522" name="Shape 522"/>
          <p:cNvSpPr/>
          <p:nvPr/>
        </p:nvSpPr>
        <p:spPr>
          <a:xfrm>
            <a:off x="579348" y="1100093"/>
            <a:ext cx="7437045" cy="440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&lt;?php</a:t>
            </a:r>
            <a:br>
              <a:rPr>
                <a:solidFill>
                  <a:srgbClr val="E7B23A"/>
                </a:solidFill>
              </a:rPr>
            </a:br>
            <a:br>
              <a:rPr>
                <a:solidFill>
                  <a:srgbClr val="E7B23A"/>
                </a:solidFill>
              </a:rPr>
            </a:br>
            <a:r>
              <a:rPr>
                <a:solidFill>
                  <a:srgbClr val="E7B23A"/>
                </a:solidFill>
              </a:rPr>
              <a:t>namespace </a:t>
            </a:r>
            <a:r>
              <a:t>Imagine\Promocode\Model;</a:t>
            </a:r>
            <a:br/>
            <a:br/>
            <a:r>
              <a:rPr>
                <a:solidFill>
                  <a:srgbClr val="E7B23A"/>
                </a:solidFill>
              </a:rPr>
              <a:t>use </a:t>
            </a:r>
            <a:r>
              <a:t>\Imagine\Promocode\Model\Validator\GlobalValidator </a:t>
            </a:r>
            <a:r>
              <a:rPr>
                <a:solidFill>
                  <a:srgbClr val="E7B23A"/>
                </a:solidFill>
              </a:rPr>
              <a:t>as </a:t>
            </a:r>
            <a:r>
              <a:t>GlobalValidator;</a:t>
            </a:r>
            <a:br/>
            <a:r>
              <a:rPr>
                <a:solidFill>
                  <a:srgbClr val="E7B23A"/>
                </a:solidFill>
              </a:rPr>
              <a:t>use </a:t>
            </a:r>
            <a:r>
              <a:t>\Imagine\Promocode\Model\Validator\DateValidator </a:t>
            </a:r>
            <a:r>
              <a:rPr>
                <a:solidFill>
                  <a:srgbClr val="E7B23A"/>
                </a:solidFill>
              </a:rPr>
              <a:t>as </a:t>
            </a:r>
            <a:r>
              <a:t>DateValidator;</a:t>
            </a:r>
            <a:br/>
            <a:br/>
            <a:r>
              <a:rPr>
                <a:solidFill>
                  <a:srgbClr val="E7B23A"/>
                </a:solidFill>
              </a:rPr>
              <a:t>class </a:t>
            </a:r>
            <a:r>
              <a:t>Validator</a:t>
            </a:r>
            <a:br/>
            <a:r>
              <a:t>{</a:t>
            </a:r>
            <a:br/>
            <a:r>
              <a:t>    </a:t>
            </a:r>
            <a:r>
              <a:rPr>
                <a:solidFill>
                  <a:srgbClr val="E7B23A"/>
                </a:solidFill>
              </a:rPr>
              <a:t>public function </a:t>
            </a:r>
            <a:r>
              <a:t>validate($params)</a:t>
            </a:r>
            <a:br/>
            <a:r>
              <a:t>    {</a:t>
            </a:r>
            <a:br/>
            <a:r>
              <a:t>        GlobalValidator::validate()-&gt;with($params);</a:t>
            </a:r>
            <a:br/>
            <a:r>
              <a:t>        DateValidator::validate()-&gt;with($params);</a:t>
            </a:r>
            <a:br/>
            <a:r>
              <a:t>    }</a:t>
            </a:r>
            <a:br/>
            <a:r>
              <a:t>}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25" name="Shape 5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Run PHPSpec </a:t>
            </a:r>
          </a:p>
        </p:txBody>
      </p:sp>
      <p:pic>
        <p:nvPicPr>
          <p:cNvPr id="526" name="Screen Shot 2015-04-12 at 09.4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140" y="1903619"/>
            <a:ext cx="8558220" cy="1488387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hape 527"/>
          <p:cNvSpPr/>
          <p:nvPr/>
        </p:nvSpPr>
        <p:spPr>
          <a:xfrm>
            <a:off x="6522956" y="2302224"/>
            <a:ext cx="2291638" cy="10897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5300324" y="1626383"/>
            <a:ext cx="3891410" cy="2266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30" name="Shape 530"/>
          <p:cNvSpPr/>
          <p:nvPr>
            <p:ph type="title"/>
          </p:nvPr>
        </p:nvSpPr>
        <p:spPr>
          <a:xfrm>
            <a:off x="-454660" y="1671459"/>
            <a:ext cx="4064001" cy="180058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Introducing PHPUnit</a:t>
            </a:r>
          </a:p>
        </p:txBody>
      </p:sp>
      <p:pic>
        <p:nvPicPr>
          <p:cNvPr id="5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2328" y="1738442"/>
            <a:ext cx="2735267" cy="2439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34" name="Shape 5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Configure PHPUnit</a:t>
            </a:r>
          </a:p>
        </p:txBody>
      </p:sp>
      <p:sp>
        <p:nvSpPr>
          <p:cNvPr id="535" name="Shape 535"/>
          <p:cNvSpPr/>
          <p:nvPr/>
        </p:nvSpPr>
        <p:spPr>
          <a:xfrm>
            <a:off x="2758630" y="1337310"/>
            <a:ext cx="4392834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84AFC8"/>
                </a:solidFill>
              </a:rPr>
              <a:t>&lt;?</a:t>
            </a:r>
            <a:r>
              <a:rPr>
                <a:solidFill>
                  <a:srgbClr val="FFFFFF"/>
                </a:solidFill>
              </a:rPr>
              <a:t>xml version</a:t>
            </a:r>
            <a:r>
              <a:t>="1.0" </a:t>
            </a:r>
            <a:r>
              <a:rPr>
                <a:solidFill>
                  <a:srgbClr val="FFFFFF"/>
                </a:solidFill>
              </a:rPr>
              <a:t>encoding</a:t>
            </a:r>
            <a:r>
              <a:t>="utf-8" </a:t>
            </a:r>
            <a:r>
              <a:rPr>
                <a:solidFill>
                  <a:srgbClr val="84AFC8"/>
                </a:solidFill>
              </a:rPr>
              <a:t>?&gt;</a:t>
            </a:r>
            <a:br>
              <a:rPr>
                <a:solidFill>
                  <a:srgbClr val="84AFC8"/>
                </a:solidFill>
              </a:rPr>
            </a:br>
            <a:r>
              <a:rPr>
                <a:solidFill>
                  <a:srgbClr val="FFFFFF"/>
                </a:solidFill>
              </a:rPr>
              <a:t>&lt;</a:t>
            </a:r>
            <a:r>
              <a:rPr>
                <a:solidFill>
                  <a:srgbClr val="E7B23A"/>
                </a:solidFill>
              </a:rPr>
              <a:t>phpunit </a:t>
            </a:r>
            <a:r>
              <a:rPr>
                <a:solidFill>
                  <a:srgbClr val="FFFFFF"/>
                </a:solidFill>
              </a:rPr>
              <a:t>bootstrap</a:t>
            </a:r>
            <a:r>
              <a:t>="./vendor/autoload.php"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&lt;</a:t>
            </a:r>
            <a:r>
              <a:rPr>
                <a:solidFill>
                  <a:srgbClr val="E7B23A"/>
                </a:solidFill>
              </a:rPr>
              <a:t>testsuites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&lt;</a:t>
            </a:r>
            <a:r>
              <a:rPr>
                <a:solidFill>
                  <a:srgbClr val="E7B23A"/>
                </a:solidFill>
              </a:rPr>
              <a:t>testsuite </a:t>
            </a:r>
            <a:r>
              <a:rPr>
                <a:solidFill>
                  <a:srgbClr val="FFFFFF"/>
                </a:solidFill>
              </a:rPr>
              <a:t>name</a:t>
            </a:r>
            <a:r>
              <a:t>="Project test suite"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    &lt;</a:t>
            </a:r>
            <a:r>
              <a:rPr>
                <a:solidFill>
                  <a:srgbClr val="E7B23A"/>
                </a:solidFill>
              </a:rPr>
              <a:t>directory</a:t>
            </a:r>
            <a:r>
              <a:rPr>
                <a:solidFill>
                  <a:srgbClr val="FFFFFF"/>
                </a:solidFill>
              </a:rPr>
              <a:t>&gt;</a:t>
            </a:r>
            <a:r>
              <a:rPr>
                <a:solidFill>
                  <a:srgbClr val="84AFC8"/>
                </a:solidFill>
              </a:rPr>
              <a:t>./tests</a:t>
            </a:r>
            <a:r>
              <a:rPr>
                <a:solidFill>
                  <a:srgbClr val="FFFFFF"/>
                </a:solidFill>
              </a:rPr>
              <a:t>&lt;/</a:t>
            </a:r>
            <a:r>
              <a:rPr>
                <a:solidFill>
                  <a:srgbClr val="E7B23A"/>
                </a:solidFill>
              </a:rPr>
              <a:t>directory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    &lt;/</a:t>
            </a:r>
            <a:r>
              <a:rPr>
                <a:solidFill>
                  <a:srgbClr val="E7B23A"/>
                </a:solidFill>
              </a:rPr>
              <a:t>testsuite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&lt;/</a:t>
            </a:r>
            <a:r>
              <a:rPr>
                <a:solidFill>
                  <a:srgbClr val="E7B23A"/>
                </a:solidFill>
              </a:rPr>
              <a:t>testsuites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&lt;/</a:t>
            </a:r>
            <a:r>
              <a:rPr>
                <a:solidFill>
                  <a:srgbClr val="E7B23A"/>
                </a:solidFill>
              </a:rPr>
              <a:t>phpunit</a:t>
            </a:r>
            <a:r>
              <a:rPr>
                <a:solidFill>
                  <a:srgbClr val="FFFFFF"/>
                </a:solidFill>
              </a:rPr>
              <a:t>&gt;</a:t>
            </a:r>
            <a:br>
              <a:rPr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38" name="Shape 5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Setting up PHPUnit</a:t>
            </a:r>
          </a:p>
        </p:txBody>
      </p:sp>
      <p:sp>
        <p:nvSpPr>
          <p:cNvPr id="539" name="Shape 539"/>
          <p:cNvSpPr/>
          <p:nvPr/>
        </p:nvSpPr>
        <p:spPr>
          <a:xfrm>
            <a:off x="1697621" y="1908810"/>
            <a:ext cx="5863548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&lt;?php</a:t>
            </a:r>
            <a:br>
              <a:rPr>
                <a:solidFill>
                  <a:srgbClr val="E7B23A"/>
                </a:solidFill>
              </a:rPr>
            </a:br>
            <a:br>
              <a:rPr>
                <a:solidFill>
                  <a:srgbClr val="E7B23A"/>
                </a:solidFill>
              </a:rPr>
            </a:br>
            <a:r>
              <a:rPr>
                <a:solidFill>
                  <a:srgbClr val="E7B23A"/>
                </a:solidFill>
              </a:rPr>
              <a:t>class </a:t>
            </a:r>
            <a:r>
              <a:t>ObserverTest </a:t>
            </a:r>
            <a:r>
              <a:rPr>
                <a:solidFill>
                  <a:srgbClr val="E7B23A"/>
                </a:solidFill>
              </a:rPr>
              <a:t>extends </a:t>
            </a:r>
            <a:r>
              <a:t>PHPUnit_Framework_TestCase</a:t>
            </a:r>
            <a:br/>
            <a:r>
              <a:t>{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…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42" name="Shape 5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Setting up PHPUnit</a:t>
            </a:r>
          </a:p>
        </p:txBody>
      </p:sp>
      <p:sp>
        <p:nvSpPr>
          <p:cNvPr id="543" name="Shape 543"/>
          <p:cNvSpPr/>
          <p:nvPr/>
        </p:nvSpPr>
        <p:spPr>
          <a:xfrm>
            <a:off x="519861" y="1832609"/>
            <a:ext cx="6200048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private </a:t>
            </a:r>
            <a:r>
              <a:t>$observer;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protected function </a:t>
            </a:r>
            <a:r>
              <a:t>setup()</a:t>
            </a:r>
            <a:br/>
            <a:r>
              <a:t>{</a:t>
            </a:r>
            <a:br/>
            <a:r>
              <a:t>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-&gt;observer 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\Imagine\Promocode\Model\Observer(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</a:t>
            </a:r>
            <a:r>
              <a:rPr>
                <a:solidFill>
                  <a:schemeClr val="accent1">
                    <a:lumOff val="23725"/>
                  </a:schemeClr>
                </a:solidFill>
              </a:rPr>
              <a:t>$this</a:t>
            </a:r>
            <a:r>
              <a:t>-&gt;rule, $quote, 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</a:t>
            </a:r>
            <a:r>
              <a:rPr>
                <a:solidFill>
                  <a:schemeClr val="accent1">
                    <a:lumOff val="23725"/>
                  </a:schemeClr>
                </a:solidFill>
              </a:rPr>
              <a:t>$this</a:t>
            </a:r>
            <a:r>
              <a:t>-&gt;coupon);</a:t>
            </a:r>
            <a:br/>
            <a:r>
              <a:t>}</a:t>
            </a:r>
          </a:p>
        </p:txBody>
      </p:sp>
      <p:sp>
        <p:nvSpPr>
          <p:cNvPr id="544" name="Shape 544"/>
          <p:cNvSpPr/>
          <p:nvPr/>
        </p:nvSpPr>
        <p:spPr>
          <a:xfrm>
            <a:off x="685799" y="2818129"/>
            <a:ext cx="6329711" cy="919214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47" name="Shape 547"/>
          <p:cNvSpPr/>
          <p:nvPr/>
        </p:nvSpPr>
        <p:spPr>
          <a:xfrm>
            <a:off x="460590" y="1527810"/>
            <a:ext cx="7812551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/**</a:t>
            </a:r>
            <a:br/>
            <a:r>
              <a:t> * </a:t>
            </a:r>
            <a:r>
              <a:rPr>
                <a:solidFill>
                  <a:srgbClr val="E5A4E6"/>
                </a:solidFill>
              </a:rPr>
              <a:t>@expectedException </a:t>
            </a:r>
            <a:r>
              <a:t>Exception</a:t>
            </a:r>
            <a:br/>
            <a:r>
              <a:t> * </a:t>
            </a:r>
            <a:r>
              <a:rPr>
                <a:solidFill>
                  <a:srgbClr val="E5A4E6"/>
                </a:solidFill>
              </a:rPr>
              <a:t>@expectedExceptionMessage </a:t>
            </a:r>
            <a:r>
              <a:t>Your coupon was already used. It may only be </a:t>
            </a:r>
          </a:p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used 1 time(s).</a:t>
            </a:r>
            <a:br/>
            <a:r>
              <a:t> */</a:t>
            </a:r>
            <a:br/>
            <a:r>
              <a:rPr>
                <a:solidFill>
                  <a:srgbClr val="E7B23A"/>
                </a:solidFill>
              </a:rPr>
              <a:t>public function </a:t>
            </a:r>
            <a:r>
              <a:rPr>
                <a:solidFill>
                  <a:srgbClr val="FFFFFF"/>
                </a:solidFill>
              </a:rPr>
              <a:t>testValidateCoupon()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479EE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50" name="Shape 5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PHPUnit set up</a:t>
            </a:r>
          </a:p>
        </p:txBody>
      </p:sp>
      <p:sp>
        <p:nvSpPr>
          <p:cNvPr id="551" name="Shape 551"/>
          <p:cNvSpPr/>
          <p:nvPr/>
        </p:nvSpPr>
        <p:spPr>
          <a:xfrm>
            <a:off x="3468068" y="580029"/>
            <a:ext cx="164473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/>
            <a:r>
              <a:t>Creating Mocks</a:t>
            </a:r>
          </a:p>
        </p:txBody>
      </p:sp>
      <p:sp>
        <p:nvSpPr>
          <p:cNvPr id="552" name="Shape 552"/>
          <p:cNvSpPr/>
          <p:nvPr/>
        </p:nvSpPr>
        <p:spPr>
          <a:xfrm>
            <a:off x="1431366" y="3559809"/>
            <a:ext cx="5704363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t>testValidateCoupon()</a:t>
            </a:r>
            <a:br/>
            <a:r>
              <a:t>{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-&gt;coupon-&gt;method(</a:t>
            </a:r>
            <a:r>
              <a:rPr>
                <a:solidFill>
                  <a:srgbClr val="FFFC92"/>
                </a:solidFill>
              </a:rPr>
              <a:t>'getUsageLimit'</a:t>
            </a:r>
            <a:r>
              <a:t>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-&gt;coupon-&gt;method(</a:t>
            </a:r>
            <a:r>
              <a:rPr>
                <a:solidFill>
                  <a:srgbClr val="FFFC92"/>
                </a:solidFill>
              </a:rPr>
              <a:t>'getTimesUsed'</a:t>
            </a:r>
            <a:r>
              <a:t>)-&gt;willReturn(</a:t>
            </a:r>
            <a:r>
              <a:rPr>
                <a:solidFill>
                  <a:srgbClr val="8BDB33"/>
                </a:solidFill>
              </a:rPr>
              <a:t>2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553" name="Shape 553"/>
          <p:cNvSpPr/>
          <p:nvPr/>
        </p:nvSpPr>
        <p:spPr>
          <a:xfrm>
            <a:off x="685850" y="900112"/>
            <a:ext cx="7514319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private </a:t>
            </a:r>
            <a:r>
              <a:t>$coupon;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1700">
                <a:solidFill>
                  <a:srgbClr val="E7B23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protected function </a:t>
            </a:r>
            <a:r>
              <a:rPr>
                <a:solidFill>
                  <a:srgbClr val="FFFFFF"/>
                </a:solidFill>
              </a:rPr>
              <a:t>setup()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-&gt;coupon =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-&gt;getMockBuilder(</a:t>
            </a:r>
            <a:r>
              <a:rPr>
                <a:solidFill>
                  <a:srgbClr val="FFFC92"/>
                </a:solidFill>
              </a:rPr>
              <a:t>'\Magento\SalesRule\Model\Coupon'</a:t>
            </a:r>
            <a:r>
              <a:t>)</a:t>
            </a:r>
            <a:br/>
            <a:r>
              <a:t>    -&gt;setMethods(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'getUsageLimit'</a:t>
            </a:r>
            <a:r>
              <a:t>, </a:t>
            </a:r>
            <a:r>
              <a:rPr>
                <a:solidFill>
                  <a:srgbClr val="FFFC92"/>
                </a:solidFill>
              </a:rPr>
              <a:t>'loadByCode'</a:t>
            </a:r>
            <a:r>
              <a:t>,</a:t>
            </a:r>
            <a:r>
              <a:rPr>
                <a:solidFill>
                  <a:srgbClr val="FFFC92"/>
                </a:solidFill>
              </a:rPr>
              <a:t>'getTimesUsed'</a:t>
            </a:r>
            <a:r>
              <a:t>))</a:t>
            </a:r>
            <a:br/>
            <a:r>
              <a:t>    -&gt;disableOriginalConstructor()</a:t>
            </a:r>
            <a:br/>
            <a:r>
              <a:t>    -&gt;getMock();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-&gt;observer 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\Imagine\Promocode\Model\Observer(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</p:txBody>
      </p:sp>
      <p:sp>
        <p:nvSpPr>
          <p:cNvPr id="554" name="Shape 554"/>
          <p:cNvSpPr/>
          <p:nvPr/>
        </p:nvSpPr>
        <p:spPr>
          <a:xfrm>
            <a:off x="-103526" y="3630611"/>
            <a:ext cx="9198651" cy="1438278"/>
          </a:xfrm>
          <a:prstGeom prst="rect">
            <a:avLst/>
          </a:prstGeom>
          <a:solidFill>
            <a:srgbClr val="1B1B1B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2375715" y="1944485"/>
            <a:ext cx="6229535" cy="802564"/>
          </a:xfrm>
          <a:prstGeom prst="rect">
            <a:avLst/>
          </a:prstGeom>
        </p:spPr>
        <p:txBody>
          <a:bodyPr/>
          <a:lstStyle>
            <a:lvl1pPr defTabSz="379475">
              <a:defRPr sz="4980"/>
            </a:lvl1pPr>
          </a:lstStyle>
          <a:p>
            <a:pPr/>
            <a:r>
              <a:t>Introduction to BDD</a:t>
            </a:r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xfrm>
            <a:off x="3666557" y="2585704"/>
            <a:ext cx="5187406" cy="461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24611">
              <a:spcBef>
                <a:spcPts val="200"/>
              </a:spcBef>
              <a:defRPr sz="2272"/>
            </a:lvl1pPr>
          </a:lstStyle>
          <a:p>
            <a:pPr/>
            <a:r>
              <a:t>What is Behaviour Driven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57" name="Shape 5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PHPUnit </a:t>
            </a:r>
          </a:p>
        </p:txBody>
      </p:sp>
      <p:sp>
        <p:nvSpPr>
          <p:cNvPr id="558" name="Shape 558"/>
          <p:cNvSpPr/>
          <p:nvPr/>
        </p:nvSpPr>
        <p:spPr>
          <a:xfrm>
            <a:off x="3087068" y="580029"/>
            <a:ext cx="296320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A7A7"/>
                </a:solidFill>
              </a:defRPr>
            </a:lvl1pPr>
          </a:lstStyle>
          <a:p>
            <a:pPr/>
            <a:r>
              <a:t>Setting values on the mocks</a:t>
            </a:r>
          </a:p>
        </p:txBody>
      </p:sp>
      <p:sp>
        <p:nvSpPr>
          <p:cNvPr id="559" name="Shape 559"/>
          <p:cNvSpPr/>
          <p:nvPr/>
        </p:nvSpPr>
        <p:spPr>
          <a:xfrm>
            <a:off x="1431366" y="3559809"/>
            <a:ext cx="5704363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t>testValidateCoupon()</a:t>
            </a:r>
            <a:br/>
            <a:r>
              <a:t>{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-&gt;coupon-&gt;method(</a:t>
            </a:r>
            <a:r>
              <a:rPr>
                <a:solidFill>
                  <a:srgbClr val="FFFC92"/>
                </a:solidFill>
              </a:rPr>
              <a:t>'getUsageLimit'</a:t>
            </a:r>
            <a:r>
              <a:t>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-&gt;coupon-&gt;method(</a:t>
            </a:r>
            <a:r>
              <a:rPr>
                <a:solidFill>
                  <a:srgbClr val="FFFC92"/>
                </a:solidFill>
              </a:rPr>
              <a:t>'getTimesUsed'</a:t>
            </a:r>
            <a:r>
              <a:t>)-&gt;willReturn(</a:t>
            </a:r>
            <a:r>
              <a:rPr>
                <a:solidFill>
                  <a:srgbClr val="8BDB33"/>
                </a:solidFill>
              </a:rPr>
              <a:t>2</a:t>
            </a:r>
            <a:r>
              <a:t>);</a:t>
            </a:r>
            <a:br/>
            <a:r>
              <a:t>}</a:t>
            </a:r>
          </a:p>
        </p:txBody>
      </p:sp>
      <p:sp>
        <p:nvSpPr>
          <p:cNvPr id="560" name="Shape 560"/>
          <p:cNvSpPr/>
          <p:nvPr/>
        </p:nvSpPr>
        <p:spPr>
          <a:xfrm>
            <a:off x="685850" y="900112"/>
            <a:ext cx="7514319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private </a:t>
            </a:r>
            <a:r>
              <a:t>$coupon;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1700">
                <a:solidFill>
                  <a:srgbClr val="E7B23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protected function </a:t>
            </a:r>
            <a:r>
              <a:rPr>
                <a:solidFill>
                  <a:srgbClr val="FFFFFF"/>
                </a:solidFill>
              </a:rPr>
              <a:t>setup()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{</a:t>
            </a:r>
            <a:endParaRPr>
              <a:solidFill>
                <a:srgbClr val="FFFFFF"/>
              </a:solidFill>
            </a:endParaR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-&gt;coupon =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-&gt;getMockBuilder(</a:t>
            </a:r>
            <a:r>
              <a:rPr>
                <a:solidFill>
                  <a:srgbClr val="FFFC92"/>
                </a:solidFill>
              </a:rPr>
              <a:t>'\Magento\SalesRule\Model\Coupon'</a:t>
            </a:r>
            <a:r>
              <a:t>)</a:t>
            </a:r>
            <a:br/>
            <a:r>
              <a:t>    -&gt;setMethods(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'getUsageLimit'</a:t>
            </a:r>
            <a:r>
              <a:t>, </a:t>
            </a:r>
            <a:r>
              <a:rPr>
                <a:solidFill>
                  <a:srgbClr val="FFFC92"/>
                </a:solidFill>
              </a:rPr>
              <a:t>'loadByCode'</a:t>
            </a:r>
            <a:r>
              <a:t>,</a:t>
            </a:r>
            <a:r>
              <a:rPr>
                <a:solidFill>
                  <a:srgbClr val="FFFC92"/>
                </a:solidFill>
              </a:rPr>
              <a:t>'getTimesUsed'</a:t>
            </a:r>
            <a:r>
              <a:t>))</a:t>
            </a:r>
            <a:br/>
            <a:r>
              <a:t>    -&gt;disableOriginalConstructor()</a:t>
            </a:r>
            <a:br/>
            <a:r>
              <a:t>    -&gt;getMock();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-&gt;observer 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\Imagine\Promocode\Model\Observer(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</p:txBody>
      </p:sp>
      <p:sp>
        <p:nvSpPr>
          <p:cNvPr id="561" name="Shape 561"/>
          <p:cNvSpPr/>
          <p:nvPr/>
        </p:nvSpPr>
        <p:spPr>
          <a:xfrm>
            <a:off x="23474" y="927691"/>
            <a:ext cx="9198651" cy="2642598"/>
          </a:xfrm>
          <a:prstGeom prst="rect">
            <a:avLst/>
          </a:prstGeom>
          <a:solidFill>
            <a:srgbClr val="1B1B1B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64" name="Shape 5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Execute our method</a:t>
            </a:r>
          </a:p>
        </p:txBody>
      </p:sp>
      <p:sp>
        <p:nvSpPr>
          <p:cNvPr id="565" name="Shape 565"/>
          <p:cNvSpPr/>
          <p:nvPr/>
        </p:nvSpPr>
        <p:spPr>
          <a:xfrm>
            <a:off x="1431366" y="1146809"/>
            <a:ext cx="5771094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t>testValidateCoupon()</a:t>
            </a:r>
            <a:br/>
            <a:r>
              <a:t>{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-&gt;coupon-&gt;method(</a:t>
            </a:r>
            <a:r>
              <a:rPr>
                <a:solidFill>
                  <a:srgbClr val="FFFC92"/>
                </a:solidFill>
              </a:rPr>
              <a:t>'getUsageLimit'</a:t>
            </a:r>
            <a:r>
              <a:t>)-&gt;willReturn(</a:t>
            </a:r>
            <a:r>
              <a:rPr>
                <a:solidFill>
                  <a:srgbClr val="8BDB33"/>
                </a:solidFill>
              </a:rPr>
              <a:t>1</a:t>
            </a:r>
            <a:r>
              <a:t>);</a:t>
            </a:r>
            <a:br/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-&gt;coupon-&gt;method(</a:t>
            </a:r>
            <a:r>
              <a:rPr>
                <a:solidFill>
                  <a:srgbClr val="FFFC92"/>
                </a:solidFill>
              </a:rPr>
              <a:t>‘getTimesUsed'</a:t>
            </a:r>
            <a:r>
              <a:t>)-&gt;willReturn(</a:t>
            </a:r>
            <a:r>
              <a:rPr>
                <a:solidFill>
                  <a:srgbClr val="8BDB33"/>
                </a:solidFill>
              </a:rPr>
              <a:t>2</a:t>
            </a:r>
            <a:r>
              <a:t>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2" indent="457200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-&gt;observer-&gt;execute(</a:t>
            </a:r>
            <a:r>
              <a:rPr>
                <a:solidFill>
                  <a:srgbClr val="9EBEDC"/>
                </a:solidFill>
              </a:rPr>
              <a:t>$observer</a:t>
            </a:r>
            <a:r>
              <a:t>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</p:txBody>
      </p:sp>
      <p:sp>
        <p:nvSpPr>
          <p:cNvPr id="566" name="Shape 566"/>
          <p:cNvSpPr/>
          <p:nvPr/>
        </p:nvSpPr>
        <p:spPr>
          <a:xfrm>
            <a:off x="-103526" y="1230036"/>
            <a:ext cx="9198651" cy="1080890"/>
          </a:xfrm>
          <a:prstGeom prst="rect">
            <a:avLst/>
          </a:prstGeom>
          <a:solidFill>
            <a:srgbClr val="1B1B1B">
              <a:alpha val="769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67" name="Shape 567"/>
          <p:cNvSpPr/>
          <p:nvPr/>
        </p:nvSpPr>
        <p:spPr>
          <a:xfrm>
            <a:off x="1875306" y="2408333"/>
            <a:ext cx="3906245" cy="332741"/>
          </a:xfrm>
          <a:prstGeom prst="rect">
            <a:avLst/>
          </a:prstGeom>
          <a:ln w="25400">
            <a:solidFill>
              <a:schemeClr val="accent3">
                <a:lumOff val="22941"/>
              </a:schemeClr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70" name="Shape 570"/>
          <p:cNvSpPr/>
          <p:nvPr/>
        </p:nvSpPr>
        <p:spPr>
          <a:xfrm>
            <a:off x="1431366" y="1146809"/>
            <a:ext cx="6175169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t>testValidateCoupon()</a:t>
            </a:r>
            <a:br/>
            <a:r>
              <a:t>{</a:t>
            </a:r>
            <a:br/>
            <a:r>
              <a:rPr>
                <a:solidFill>
                  <a:srgbClr val="9EBEDC"/>
                </a:solidFill>
              </a:rPr>
              <a:t>$quote </a:t>
            </a:r>
            <a:r>
              <a:t>=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-&gt;getMockBuilder(</a:t>
            </a:r>
            <a:r>
              <a:rPr>
                <a:solidFill>
                  <a:srgbClr val="FFFC92"/>
                </a:solidFill>
              </a:rPr>
              <a:t>'\Magento\Sales\Model\Quote'</a:t>
            </a:r>
            <a:r>
              <a:t>)</a:t>
            </a:r>
            <a:br/>
            <a:r>
              <a:t>    -&gt;disableOriginalConstructor()</a:t>
            </a:r>
            <a:br/>
            <a:r>
              <a:t>    -&gt;getMock();</a:t>
            </a:r>
            <a:br/>
            <a:br/>
            <a:r>
              <a:rPr>
                <a:solidFill>
                  <a:srgbClr val="9EBEDC"/>
                </a:solidFill>
              </a:rPr>
              <a:t>$quote</a:t>
            </a:r>
            <a:r>
              <a:t>-&gt;expects(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-&gt;any())</a:t>
            </a:r>
            <a:br/>
            <a:r>
              <a:t>    -&gt;method(</a:t>
            </a:r>
            <a:r>
              <a:rPr>
                <a:solidFill>
                  <a:srgbClr val="FFFC92"/>
                </a:solidFill>
              </a:rPr>
              <a:t>'getCouponCode'</a:t>
            </a:r>
            <a:r>
              <a:t>)</a:t>
            </a:r>
            <a:br/>
            <a:r>
              <a:t>    -&gt;willReturn(</a:t>
            </a:r>
            <a:r>
              <a:rPr>
                <a:solidFill>
                  <a:srgbClr val="FFFC92"/>
                </a:solidFill>
              </a:rPr>
              <a:t>'testCode'</a:t>
            </a:r>
            <a:r>
              <a:t>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</p:txBody>
      </p:sp>
      <p:sp>
        <p:nvSpPr>
          <p:cNvPr id="571" name="Shape 571"/>
          <p:cNvSpPr/>
          <p:nvPr/>
        </p:nvSpPr>
        <p:spPr>
          <a:xfrm>
            <a:off x="7797800" y="278608"/>
            <a:ext cx="952500" cy="965201"/>
          </a:xfrm>
          <a:prstGeom prst="ellipse">
            <a:avLst/>
          </a:prstGeom>
          <a:solidFill>
            <a:schemeClr val="accent2"/>
          </a:solidFill>
          <a:ln w="254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74" name="Shape 574"/>
          <p:cNvSpPr/>
          <p:nvPr/>
        </p:nvSpPr>
        <p:spPr>
          <a:xfrm>
            <a:off x="961466" y="880109"/>
            <a:ext cx="7278177" cy="440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t>testValidateCoupon()</a:t>
            </a:r>
            <a:br/>
            <a:r>
              <a:t>{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$observer </a:t>
            </a:r>
            <a:r>
              <a:t>=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-&gt;getMockBuilder('\Magento\Framework\Event\Observer')</a:t>
            </a:r>
            <a:br/>
            <a:r>
              <a:t>    -&gt;setMethods(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('getEvent', 'getQuote'))</a:t>
            </a:r>
            <a:br/>
            <a:r>
              <a:t>    -&gt;getMock();</a:t>
            </a:r>
            <a:br/>
            <a:br/>
            <a:r>
              <a:rPr>
                <a:solidFill>
                  <a:srgbClr val="9EBEDC"/>
                </a:solidFill>
              </a:rPr>
              <a:t>$observer</a:t>
            </a:r>
            <a:r>
              <a:t>-&gt;expects(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-&gt;any())</a:t>
            </a:r>
            <a:br/>
            <a:r>
              <a:t>    -&gt;method('getEvent')</a:t>
            </a:r>
            <a:br/>
            <a:r>
              <a:t>    -&gt;will(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-&gt;returnSelf());</a:t>
            </a:r>
            <a:br/>
            <a:br/>
            <a:r>
              <a:rPr>
                <a:solidFill>
                  <a:srgbClr val="9EBEDC"/>
                </a:solidFill>
              </a:rPr>
              <a:t>$observer</a:t>
            </a:r>
            <a:r>
              <a:t>-&gt;expects(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-&gt;any())</a:t>
            </a:r>
            <a:br/>
            <a:r>
              <a:t>    -&gt;method('getQuote')</a:t>
            </a:r>
            <a:br/>
            <a:r>
              <a:t>    -&gt;willReturn(</a:t>
            </a:r>
            <a:r>
              <a:rPr>
                <a:solidFill>
                  <a:srgbClr val="9EBEDC"/>
                </a:solidFill>
              </a:rPr>
              <a:t>$quote</a:t>
            </a:r>
            <a:r>
              <a:t>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  <a:br/>
            <a:r>
              <a:t>}</a:t>
            </a:r>
          </a:p>
        </p:txBody>
      </p:sp>
      <p:sp>
        <p:nvSpPr>
          <p:cNvPr id="575" name="Shape 575"/>
          <p:cNvSpPr/>
          <p:nvPr/>
        </p:nvSpPr>
        <p:spPr>
          <a:xfrm>
            <a:off x="7823200" y="278608"/>
            <a:ext cx="952500" cy="965201"/>
          </a:xfrm>
          <a:prstGeom prst="ellipse">
            <a:avLst/>
          </a:prstGeom>
          <a:solidFill>
            <a:schemeClr val="accent2"/>
          </a:solidFill>
          <a:ln w="254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78" name="Shape 578"/>
          <p:cNvSpPr/>
          <p:nvPr/>
        </p:nvSpPr>
        <p:spPr>
          <a:xfrm>
            <a:off x="2602890" y="1527810"/>
            <a:ext cx="3787091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t>testValidateCoupon()</a:t>
            </a:r>
            <a:br/>
            <a:r>
              <a:t>{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-&gt;coupon-&gt;method(</a:t>
            </a:r>
            <a:r>
              <a:rPr>
                <a:solidFill>
                  <a:srgbClr val="FFFC92"/>
                </a:solidFill>
              </a:rPr>
              <a:t>'loadByCode'</a:t>
            </a:r>
            <a:r>
              <a:t>)</a:t>
            </a:r>
            <a:br/>
            <a:r>
              <a:t>    -&gt;willReturn(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  <a:br/>
            <a:r>
              <a:t>}</a:t>
            </a:r>
          </a:p>
        </p:txBody>
      </p:sp>
      <p:sp>
        <p:nvSpPr>
          <p:cNvPr id="579" name="Shape 579"/>
          <p:cNvSpPr/>
          <p:nvPr/>
        </p:nvSpPr>
        <p:spPr>
          <a:xfrm>
            <a:off x="7936534" y="278608"/>
            <a:ext cx="952501" cy="965201"/>
          </a:xfrm>
          <a:prstGeom prst="ellipse">
            <a:avLst/>
          </a:prstGeom>
          <a:solidFill>
            <a:schemeClr val="accent2"/>
          </a:solidFill>
          <a:ln w="254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82" name="Shape 582"/>
          <p:cNvSpPr/>
          <p:nvPr/>
        </p:nvSpPr>
        <p:spPr>
          <a:xfrm>
            <a:off x="531888" y="664629"/>
            <a:ext cx="6828773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t>setup()</a:t>
            </a:r>
            <a:br/>
            <a:r>
              <a:t>{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-&gt;rule =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-&gt;getMockBuilder(</a:t>
            </a:r>
            <a:r>
              <a:rPr>
                <a:solidFill>
                  <a:srgbClr val="FFFC92"/>
                </a:solidFill>
              </a:rPr>
              <a:t>'\Magento\SalesRule\Model\Rule'</a:t>
            </a:r>
            <a:r>
              <a:t>)</a:t>
            </a:r>
            <a:br/>
            <a:r>
              <a:t>    -&gt;setMethods(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'getFromDate'</a:t>
            </a:r>
            <a:r>
              <a:t>))</a:t>
            </a:r>
            <a:br/>
            <a:r>
              <a:t>    -&gt;disableOriginalConstructor()</a:t>
            </a:r>
            <a:br/>
            <a:r>
              <a:t>    -&gt;getMock();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-&gt;observer 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\Imagine\Promocode\Model\Observer(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-&gt;rule, 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-&gt;coupon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);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…</a:t>
            </a:r>
            <a:br/>
            <a:r>
              <a:t>}</a:t>
            </a:r>
          </a:p>
        </p:txBody>
      </p:sp>
      <p:sp>
        <p:nvSpPr>
          <p:cNvPr id="583" name="Shape 583"/>
          <p:cNvSpPr/>
          <p:nvPr/>
        </p:nvSpPr>
        <p:spPr>
          <a:xfrm>
            <a:off x="7936534" y="278608"/>
            <a:ext cx="952501" cy="965201"/>
          </a:xfrm>
          <a:prstGeom prst="ellipse">
            <a:avLst/>
          </a:prstGeom>
          <a:solidFill>
            <a:schemeClr val="accent2"/>
          </a:solidFill>
          <a:ln w="254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86" name="Shape 586"/>
          <p:cNvSpPr/>
          <p:nvPr/>
        </p:nvSpPr>
        <p:spPr>
          <a:xfrm>
            <a:off x="608088" y="473710"/>
            <a:ext cx="6175169" cy="440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E7B23A"/>
                </a:solidFill>
              </a:rPr>
              <a:t>public function </a:t>
            </a:r>
            <a:r>
              <a:t>setup()</a:t>
            </a:r>
            <a:br/>
            <a:r>
              <a:t>{</a:t>
            </a:r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$quote </a:t>
            </a:r>
            <a:r>
              <a:t>= 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-&gt;getMockBuilder(</a:t>
            </a:r>
            <a:r>
              <a:rPr>
                <a:solidFill>
                  <a:srgbClr val="FFFC92"/>
                </a:solidFill>
              </a:rPr>
              <a:t>'\Magento\Sales\Model\Quote'</a:t>
            </a:r>
            <a:r>
              <a:t>)</a:t>
            </a:r>
            <a:br/>
            <a:r>
              <a:t>    -&gt;setMethods(</a:t>
            </a:r>
            <a:r>
              <a:rPr>
                <a:solidFill>
                  <a:srgbClr val="E7B23A"/>
                </a:solidFill>
              </a:rPr>
              <a:t>array</a:t>
            </a:r>
            <a:r>
              <a:t>(</a:t>
            </a:r>
            <a:r>
              <a:rPr>
                <a:solidFill>
                  <a:srgbClr val="FFFC92"/>
                </a:solidFill>
              </a:rPr>
              <a:t>'getCouponCode'</a:t>
            </a:r>
            <a:r>
              <a:t>))</a:t>
            </a:r>
            <a:br/>
            <a:r>
              <a:t>    -&gt;disableOriginalConstructor()</a:t>
            </a:r>
            <a:br/>
            <a:r>
              <a:t>    -&gt;getMock();</a:t>
            </a:r>
            <a:br/>
            <a:br/>
            <a:r>
              <a:rPr>
                <a:solidFill>
                  <a:srgbClr val="9EBEDC"/>
                </a:solidFill>
              </a:rPr>
              <a:t>$quote</a:t>
            </a:r>
            <a:r>
              <a:t>-&gt;expects(</a:t>
            </a:r>
            <a:r>
              <a:rPr>
                <a:solidFill>
                  <a:srgbClr val="9EBEDC"/>
                </a:solidFill>
              </a:rPr>
              <a:t>$this</a:t>
            </a:r>
            <a:r>
              <a:t>-&gt;any())</a:t>
            </a:r>
            <a:br/>
            <a:r>
              <a:t>      -&gt;method(</a:t>
            </a:r>
            <a:r>
              <a:rPr>
                <a:solidFill>
                  <a:srgbClr val="FFFC92"/>
                </a:solidFill>
              </a:rPr>
              <a:t>'getCouponCode'</a:t>
            </a:r>
            <a:r>
              <a:t>)</a:t>
            </a:r>
            <a:br/>
            <a:r>
              <a:t>      -&gt;willReturn(</a:t>
            </a:r>
            <a:r>
              <a:rPr>
                <a:solidFill>
                  <a:srgbClr val="FFFC92"/>
                </a:solidFill>
              </a:rPr>
              <a:t>'testCode'</a:t>
            </a:r>
            <a:r>
              <a:t>);</a:t>
            </a:r>
            <a:br/>
          </a:p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-&gt;observer = </a:t>
            </a:r>
            <a:r>
              <a:rPr>
                <a:solidFill>
                  <a:srgbClr val="E7B23A"/>
                </a:solidFill>
              </a:rPr>
              <a:t>new </a:t>
            </a:r>
            <a:r>
              <a:t>\Imagine\Promocode\Model\Observer(</a:t>
            </a:r>
          </a:p>
          <a:p>
            <a:pPr lvl="2" indent="457200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-&gt;rule, </a:t>
            </a:r>
          </a:p>
          <a:p>
            <a:pPr lvl="2" indent="457200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$quote</a:t>
            </a:r>
            <a:r>
              <a:t>, </a:t>
            </a:r>
          </a:p>
          <a:p>
            <a:pPr lvl="2" indent="457200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9EBEDC"/>
                </a:solidFill>
              </a:rPr>
              <a:t>$this</a:t>
            </a:r>
            <a:r>
              <a:t>-&gt;coupon</a:t>
            </a:r>
          </a:p>
          <a:p>
            <a:pPr lvl="2" indent="457200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);</a:t>
            </a:r>
          </a:p>
        </p:txBody>
      </p:sp>
      <p:sp>
        <p:nvSpPr>
          <p:cNvPr id="587" name="Shape 587"/>
          <p:cNvSpPr/>
          <p:nvPr/>
        </p:nvSpPr>
        <p:spPr>
          <a:xfrm>
            <a:off x="7936534" y="278607"/>
            <a:ext cx="952501" cy="9652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5300324" y="765065"/>
            <a:ext cx="3891410" cy="382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90" name="Shape 590"/>
          <p:cNvSpPr/>
          <p:nvPr>
            <p:ph type="title"/>
          </p:nvPr>
        </p:nvSpPr>
        <p:spPr>
          <a:xfrm>
            <a:off x="-454660" y="1671459"/>
            <a:ext cx="4064001" cy="180058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Installing the module</a:t>
            </a:r>
          </a:p>
        </p:txBody>
      </p:sp>
      <p:pic>
        <p:nvPicPr>
          <p:cNvPr id="5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5768" y="660400"/>
            <a:ext cx="5588001" cy="382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94" name="Shape 5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Configuring Project Composer.json</a:t>
            </a:r>
          </a:p>
        </p:txBody>
      </p:sp>
      <p:sp>
        <p:nvSpPr>
          <p:cNvPr id="595" name="Shape 595"/>
          <p:cNvSpPr/>
          <p:nvPr/>
        </p:nvSpPr>
        <p:spPr>
          <a:xfrm>
            <a:off x="739101" y="1146810"/>
            <a:ext cx="6890654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C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"repositories": [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"type": </a:t>
            </a:r>
            <a:r>
              <a:t>"composer"</a:t>
            </a:r>
            <a:r>
              <a:rPr>
                <a:solidFill>
                  <a:srgbClr val="FFFFFF"/>
                </a:solidFill>
              </a:rPr>
              <a:t>,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"url": </a:t>
            </a:r>
            <a:r>
              <a:t>"http://packages.magento.com"</a:t>
            </a:r>
            <a:br/>
            <a:r>
              <a:t>  </a:t>
            </a:r>
            <a:r>
              <a:rPr>
                <a:solidFill>
                  <a:srgbClr val="FFFFFF"/>
                </a:solidFill>
              </a:rPr>
              <a:t>},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{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"type": </a:t>
            </a:r>
            <a:r>
              <a:t>"git"</a:t>
            </a:r>
            <a:r>
              <a:rPr>
                <a:solidFill>
                  <a:srgbClr val="FFFFFF"/>
                </a:solidFill>
              </a:rPr>
              <a:t>,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    "url": </a:t>
            </a:r>
            <a:r>
              <a:t>"https://github.com/amacgregor/promocode-refactor-mage2.git"</a:t>
            </a:r>
            <a:br/>
            <a:r>
              <a:t>  </a:t>
            </a:r>
            <a:r>
              <a:rPr>
                <a:solidFill>
                  <a:srgbClr val="FFFFFF"/>
                </a:solidFill>
              </a:rPr>
              <a:t>}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]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-93513" y="-6350"/>
            <a:ext cx="9331026" cy="5156201"/>
          </a:xfrm>
          <a:prstGeom prst="rect">
            <a:avLst/>
          </a:prstGeom>
          <a:solidFill>
            <a:srgbClr val="1B1B1B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2000"/>
            </a:pPr>
          </a:p>
        </p:txBody>
      </p:sp>
      <p:sp>
        <p:nvSpPr>
          <p:cNvPr id="598" name="Shape 5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Configuring Project Composer.json</a:t>
            </a:r>
          </a:p>
        </p:txBody>
      </p:sp>
      <p:sp>
        <p:nvSpPr>
          <p:cNvPr id="599" name="Shape 599"/>
          <p:cNvSpPr/>
          <p:nvPr/>
        </p:nvSpPr>
        <p:spPr>
          <a:xfrm>
            <a:off x="2336634" y="1908810"/>
            <a:ext cx="4239027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"require": {</a:t>
            </a:r>
            <a:br/>
            <a:r>
              <a:t>    …</a:t>
            </a:r>
            <a:br/>
            <a:r>
              <a:t>    "amacgregor/promocode": </a:t>
            </a:r>
            <a:r>
              <a:rPr>
                <a:solidFill>
                  <a:srgbClr val="FFFC92"/>
                </a:solidFill>
              </a:rPr>
              <a:t>"dev-develop"</a:t>
            </a:r>
            <a:br>
              <a:rPr>
                <a:solidFill>
                  <a:srgbClr val="FFFC92"/>
                </a:solidFill>
              </a:rPr>
            </a:br>
            <a:r>
              <a:t>},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